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5" r:id="rId8"/>
    <p:sldId id="264" r:id="rId9"/>
    <p:sldId id="263" r:id="rId10"/>
    <p:sldId id="262" r:id="rId11"/>
    <p:sldId id="261" r:id="rId12"/>
    <p:sldId id="269" r:id="rId13"/>
    <p:sldId id="272" r:id="rId14"/>
    <p:sldId id="271" r:id="rId15"/>
    <p:sldId id="270" r:id="rId16"/>
    <p:sldId id="268" r:id="rId17"/>
    <p:sldId id="267" r:id="rId18"/>
    <p:sldId id="276" r:id="rId19"/>
    <p:sldId id="275" r:id="rId20"/>
    <p:sldId id="274" r:id="rId21"/>
    <p:sldId id="273" r:id="rId22"/>
    <p:sldId id="280" r:id="rId23"/>
    <p:sldId id="279" r:id="rId24"/>
    <p:sldId id="278" r:id="rId25"/>
    <p:sldId id="285" r:id="rId26"/>
    <p:sldId id="277" r:id="rId27"/>
    <p:sldId id="284" r:id="rId28"/>
    <p:sldId id="283" r:id="rId29"/>
    <p:sldId id="282" r:id="rId30"/>
    <p:sldId id="289" r:id="rId31"/>
    <p:sldId id="288" r:id="rId32"/>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95" autoAdjust="0"/>
  </p:normalViewPr>
  <p:slideViewPr>
    <p:cSldViewPr snapToGrid="0">
      <p:cViewPr>
        <p:scale>
          <a:sx n="100" d="100"/>
          <a:sy n="100" d="100"/>
        </p:scale>
        <p:origin x="21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ka-G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ka-GE"/>
          </a:p>
        </p:txBody>
      </p:sp>
      <p:sp>
        <p:nvSpPr>
          <p:cNvPr id="4" name="Date Placeholder 3"/>
          <p:cNvSpPr>
            <a:spLocks noGrp="1"/>
          </p:cNvSpPr>
          <p:nvPr>
            <p:ph type="dt" sz="half" idx="10"/>
          </p:nvPr>
        </p:nvSpPr>
        <p:spPr/>
        <p:txBody>
          <a:bodyPr/>
          <a:lstStyle/>
          <a:p>
            <a:fld id="{1485C9D9-4B31-4664-908D-DFF5431C3DC7}" type="datetimeFigureOut">
              <a:rPr lang="ka-GE" smtClean="0"/>
              <a:t>21.11.2018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232407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1485C9D9-4B31-4664-908D-DFF5431C3DC7}" type="datetimeFigureOut">
              <a:rPr lang="ka-GE" smtClean="0"/>
              <a:t>21.11.2018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130226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ka-G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1485C9D9-4B31-4664-908D-DFF5431C3DC7}" type="datetimeFigureOut">
              <a:rPr lang="ka-GE" smtClean="0"/>
              <a:t>21.11.2018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305375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10"/>
          </p:nvPr>
        </p:nvSpPr>
        <p:spPr/>
        <p:txBody>
          <a:bodyPr/>
          <a:lstStyle/>
          <a:p>
            <a:fld id="{1485C9D9-4B31-4664-908D-DFF5431C3DC7}" type="datetimeFigureOut">
              <a:rPr lang="ka-GE" smtClean="0"/>
              <a:t>21.11.2018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242435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ka-G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85C9D9-4B31-4664-908D-DFF5431C3DC7}" type="datetimeFigureOut">
              <a:rPr lang="ka-GE" smtClean="0"/>
              <a:t>21.11.2018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291000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5" name="Date Placeholder 4"/>
          <p:cNvSpPr>
            <a:spLocks noGrp="1"/>
          </p:cNvSpPr>
          <p:nvPr>
            <p:ph type="dt" sz="half" idx="10"/>
          </p:nvPr>
        </p:nvSpPr>
        <p:spPr/>
        <p:txBody>
          <a:bodyPr/>
          <a:lstStyle/>
          <a:p>
            <a:fld id="{1485C9D9-4B31-4664-908D-DFF5431C3DC7}" type="datetimeFigureOut">
              <a:rPr lang="ka-GE" smtClean="0"/>
              <a:t>21.11.2018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214858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ka-G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7" name="Date Placeholder 6"/>
          <p:cNvSpPr>
            <a:spLocks noGrp="1"/>
          </p:cNvSpPr>
          <p:nvPr>
            <p:ph type="dt" sz="half" idx="10"/>
          </p:nvPr>
        </p:nvSpPr>
        <p:spPr/>
        <p:txBody>
          <a:bodyPr/>
          <a:lstStyle/>
          <a:p>
            <a:fld id="{1485C9D9-4B31-4664-908D-DFF5431C3DC7}" type="datetimeFigureOut">
              <a:rPr lang="ka-GE" smtClean="0"/>
              <a:t>21.11.2018</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146967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ka-GE"/>
          </a:p>
        </p:txBody>
      </p:sp>
      <p:sp>
        <p:nvSpPr>
          <p:cNvPr id="3" name="Date Placeholder 2"/>
          <p:cNvSpPr>
            <a:spLocks noGrp="1"/>
          </p:cNvSpPr>
          <p:nvPr>
            <p:ph type="dt" sz="half" idx="10"/>
          </p:nvPr>
        </p:nvSpPr>
        <p:spPr/>
        <p:txBody>
          <a:bodyPr/>
          <a:lstStyle/>
          <a:p>
            <a:fld id="{1485C9D9-4B31-4664-908D-DFF5431C3DC7}" type="datetimeFigureOut">
              <a:rPr lang="ka-GE" smtClean="0"/>
              <a:t>21.11.2018</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4201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5C9D9-4B31-4664-908D-DFF5431C3DC7}" type="datetimeFigureOut">
              <a:rPr lang="ka-GE" smtClean="0"/>
              <a:t>21.11.2018</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386277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ka-G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5C9D9-4B31-4664-908D-DFF5431C3DC7}" type="datetimeFigureOut">
              <a:rPr lang="ka-GE" smtClean="0"/>
              <a:t>21.11.2018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291069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ka-G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85C9D9-4B31-4664-908D-DFF5431C3DC7}" type="datetimeFigureOut">
              <a:rPr lang="ka-GE" smtClean="0"/>
              <a:t>21.11.2018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A7F0CA96-3577-439D-A33C-89048D05C7CC}" type="slidenum">
              <a:rPr lang="ka-GE" smtClean="0"/>
              <a:t>‹#›</a:t>
            </a:fld>
            <a:endParaRPr lang="ka-GE"/>
          </a:p>
        </p:txBody>
      </p:sp>
    </p:spTree>
    <p:extLst>
      <p:ext uri="{BB962C8B-B14F-4D97-AF65-F5344CB8AC3E}">
        <p14:creationId xmlns:p14="http://schemas.microsoft.com/office/powerpoint/2010/main" val="1296560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ka-G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5C9D9-4B31-4664-908D-DFF5431C3DC7}" type="datetimeFigureOut">
              <a:rPr lang="ka-GE" smtClean="0"/>
              <a:t>21.11.2018</a:t>
            </a:fld>
            <a:endParaRPr lang="ka-G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0CA96-3577-439D-A33C-89048D05C7CC}" type="slidenum">
              <a:rPr lang="ka-GE" smtClean="0"/>
              <a:t>‹#›</a:t>
            </a:fld>
            <a:endParaRPr lang="ka-GE"/>
          </a:p>
        </p:txBody>
      </p:sp>
    </p:spTree>
    <p:extLst>
      <p:ext uri="{BB962C8B-B14F-4D97-AF65-F5344CB8AC3E}">
        <p14:creationId xmlns:p14="http://schemas.microsoft.com/office/powerpoint/2010/main" val="1063309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3" name="Rectangle 2"/>
          <p:cNvSpPr/>
          <p:nvPr/>
        </p:nvSpPr>
        <p:spPr>
          <a:xfrm>
            <a:off x="2366865" y="826398"/>
            <a:ext cx="8167396" cy="687881"/>
          </a:xfrm>
          <a:prstGeom prst="rect">
            <a:avLst/>
          </a:prstGeom>
        </p:spPr>
        <p:txBody>
          <a:bodyPr wrap="square">
            <a:spAutoFit/>
          </a:bodyPr>
          <a:lstStyle/>
          <a:p>
            <a:pPr algn="ctr">
              <a:lnSpc>
                <a:spcPct val="115000"/>
              </a:lnSpc>
              <a:spcAft>
                <a:spcPts val="0"/>
              </a:spcAft>
            </a:pPr>
            <a:r>
              <a:rPr lang="ka-GE" b="1" smtClean="0">
                <a:ea typeface="Calibri" panose="020F0502020204030204" pitchFamily="34" charset="0"/>
                <a:cs typeface="Sylfaen" panose="010A0502050306030303" pitchFamily="18" charset="0"/>
              </a:rPr>
              <a:t>ახალციხის მუნიციპალიტეტის </a:t>
            </a:r>
            <a:r>
              <a:rPr lang="ka-GE" b="1" smtClean="0">
                <a:solidFill>
                  <a:srgbClr val="000000"/>
                </a:solidFill>
                <a:ea typeface="Calibri" panose="020F0502020204030204" pitchFamily="34" charset="0"/>
                <a:cs typeface="Sylfaen" panose="010A0502050306030303" pitchFamily="18" charset="0"/>
              </a:rPr>
              <a:t>პრიორიტეტების დოკუმენტი</a:t>
            </a:r>
            <a:endParaRPr lang="ka-GE" sz="1600" smtClean="0">
              <a:latin typeface="Calibri" panose="020F0502020204030204" pitchFamily="34" charset="0"/>
              <a:ea typeface="Calibri" panose="020F0502020204030204" pitchFamily="34" charset="0"/>
              <a:cs typeface="Times New Roman" panose="02020603050405020304" pitchFamily="18" charset="0"/>
            </a:endParaRPr>
          </a:p>
          <a:p>
            <a:pPr marL="90170" marR="90170" algn="ctr">
              <a:spcAft>
                <a:spcPts val="0"/>
              </a:spcAft>
            </a:pPr>
            <a:r>
              <a:rPr lang="en-US" b="1" smtClean="0">
                <a:solidFill>
                  <a:srgbClr val="000000"/>
                </a:solidFill>
                <a:latin typeface="Sylfaen" panose="010A0502050306030303" pitchFamily="18" charset="0"/>
                <a:ea typeface="Calibri" panose="020F0502020204030204" pitchFamily="34" charset="0"/>
                <a:cs typeface="Sylfaen" panose="010A0502050306030303" pitchFamily="18" charset="0"/>
              </a:rPr>
              <a:t>2019</a:t>
            </a:r>
            <a:r>
              <a:rPr lang="en-US" b="1" smtClean="0">
                <a:solidFill>
                  <a:srgbClr val="000000"/>
                </a:solidFill>
                <a:latin typeface="AcadMtavr" pitchFamily="2" charset="0"/>
                <a:ea typeface="Calibri" panose="020F0502020204030204" pitchFamily="34" charset="0"/>
                <a:cs typeface="AcadMtavr" pitchFamily="2" charset="0"/>
              </a:rPr>
              <a:t>-</a:t>
            </a:r>
            <a:r>
              <a:rPr lang="en-US" b="1" smtClean="0">
                <a:solidFill>
                  <a:srgbClr val="000000"/>
                </a:solidFill>
                <a:latin typeface="Sylfaen" panose="010A0502050306030303" pitchFamily="18" charset="0"/>
                <a:ea typeface="Calibri" panose="020F0502020204030204" pitchFamily="34" charset="0"/>
                <a:cs typeface="Sylfaen" panose="010A0502050306030303" pitchFamily="18" charset="0"/>
              </a:rPr>
              <a:t>20</a:t>
            </a:r>
            <a:r>
              <a:rPr lang="ka-GE" b="1" smtClean="0">
                <a:solidFill>
                  <a:srgbClr val="000000"/>
                </a:solidFill>
                <a:ea typeface="Calibri" panose="020F0502020204030204" pitchFamily="34" charset="0"/>
                <a:cs typeface="Sylfaen" panose="010A0502050306030303" pitchFamily="18" charset="0"/>
              </a:rPr>
              <a:t>22 </a:t>
            </a:r>
            <a:r>
              <a:rPr lang="en-US" b="1" smtClean="0">
                <a:solidFill>
                  <a:srgbClr val="000000"/>
                </a:solidFill>
                <a:latin typeface="Sylfaen" panose="010A0502050306030303" pitchFamily="18" charset="0"/>
                <a:ea typeface="Calibri" panose="020F0502020204030204" pitchFamily="34" charset="0"/>
                <a:cs typeface="Sylfaen" panose="010A0502050306030303" pitchFamily="18" charset="0"/>
              </a:rPr>
              <a:t>წლებისთვის</a:t>
            </a:r>
            <a:endParaRPr lang="ka-GE" dirty="0">
              <a:solidFill>
                <a:srgbClr val="000000"/>
              </a:solidFill>
              <a:latin typeface="LitNusx" pitchFamily="2" charset="0"/>
              <a:ea typeface="Calibri" panose="020F0502020204030204" pitchFamily="34" charset="0"/>
              <a:cs typeface="LitNusx" pitchFamily="2" charset="0"/>
            </a:endParaRPr>
          </a:p>
        </p:txBody>
      </p:sp>
      <p:sp>
        <p:nvSpPr>
          <p:cNvPr id="6" name="Rectangle 5"/>
          <p:cNvSpPr/>
          <p:nvPr/>
        </p:nvSpPr>
        <p:spPr>
          <a:xfrm>
            <a:off x="2668111" y="1678251"/>
            <a:ext cx="7374294" cy="369332"/>
          </a:xfrm>
          <a:prstGeom prst="rect">
            <a:avLst/>
          </a:prstGeom>
        </p:spPr>
        <p:txBody>
          <a:bodyPr wrap="square">
            <a:spAutoFit/>
          </a:bodyPr>
          <a:lstStyle/>
          <a:p>
            <a:pPr marL="90170" marR="90170" algn="ctr">
              <a:spcAft>
                <a:spcPts val="0"/>
              </a:spcAft>
            </a:pPr>
            <a:r>
              <a:rPr lang="ka-GE" dirty="0">
                <a:solidFill>
                  <a:srgbClr val="000000"/>
                </a:solidFill>
                <a:ea typeface="Calibri" panose="020F0502020204030204" pitchFamily="34" charset="0"/>
                <a:cs typeface="Sylfaen" panose="010A0502050306030303" pitchFamily="18" charset="0"/>
              </a:rPr>
              <a:t>თავი </a:t>
            </a:r>
            <a:r>
              <a:rPr lang="en-GB" dirty="0">
                <a:solidFill>
                  <a:srgbClr val="000000"/>
                </a:solidFill>
                <a:latin typeface="Sylfaen" panose="010A0502050306030303" pitchFamily="18" charset="0"/>
                <a:ea typeface="Calibri" panose="020F0502020204030204" pitchFamily="34" charset="0"/>
                <a:cs typeface="Sylfaen" panose="010A0502050306030303" pitchFamily="18" charset="0"/>
              </a:rPr>
              <a:t>I. </a:t>
            </a:r>
            <a:r>
              <a:rPr lang="ka-GE" dirty="0">
                <a:solidFill>
                  <a:srgbClr val="000000"/>
                </a:solidFill>
                <a:ea typeface="Calibri" panose="020F0502020204030204" pitchFamily="34" charset="0"/>
                <a:cs typeface="Sylfaen" panose="010A0502050306030303" pitchFamily="18" charset="0"/>
              </a:rPr>
              <a:t>ზოგადი ინფორმაცია მუნიციპალიტეტის შესახებ</a:t>
            </a:r>
            <a:endParaRPr lang="ka-GE" dirty="0">
              <a:solidFill>
                <a:srgbClr val="000000"/>
              </a:solidFill>
              <a:latin typeface="LitNusx" pitchFamily="2" charset="0"/>
              <a:ea typeface="Calibri" panose="020F0502020204030204" pitchFamily="34" charset="0"/>
              <a:cs typeface="LitNusx" pitchFamily="2" charset="0"/>
            </a:endParaRPr>
          </a:p>
        </p:txBody>
      </p:sp>
      <p:sp>
        <p:nvSpPr>
          <p:cNvPr id="10" name="Rectangle 9"/>
          <p:cNvSpPr/>
          <p:nvPr/>
        </p:nvSpPr>
        <p:spPr>
          <a:xfrm>
            <a:off x="970384" y="2562944"/>
            <a:ext cx="10546258" cy="3416320"/>
          </a:xfrm>
          <a:prstGeom prst="rect">
            <a:avLst/>
          </a:prstGeom>
        </p:spPr>
        <p:txBody>
          <a:bodyPr wrap="square">
            <a:spAutoFit/>
          </a:bodyPr>
          <a:lstStyle/>
          <a:p>
            <a:pPr marL="90170" marR="90170" indent="359410" algn="just">
              <a:spcAft>
                <a:spcPts val="0"/>
              </a:spcAft>
            </a:pPr>
            <a:r>
              <a:rPr lang="ka-GE">
                <a:solidFill>
                  <a:srgbClr val="000000"/>
                </a:solidFill>
                <a:ea typeface="Calibri" panose="020F0502020204030204" pitchFamily="34" charset="0"/>
                <a:cs typeface="Sylfaen" panose="010A0502050306030303" pitchFamily="18" charset="0"/>
              </a:rPr>
              <a:t>ახალციხის მუნიციპალიტეტის პრიორიტეტის დოკუმენტი წარმოადგენს მუნიციპალიტეტის განვითარების ერთ-ერთ ძირითად გეგმას. </a:t>
            </a:r>
            <a:r>
              <a:rPr lang="ka-GE" dirty="0">
                <a:solidFill>
                  <a:srgbClr val="000000"/>
                </a:solidFill>
                <a:ea typeface="Calibri" panose="020F0502020204030204" pitchFamily="34" charset="0"/>
                <a:cs typeface="Sylfaen" panose="010A0502050306030303" pitchFamily="18" charset="0"/>
              </a:rPr>
              <a:t>მასში გათვალისწინებულია მუნიციპალიტეტის ძირითადი პრიორიტეტები და მიმართულებები მიმდინარე, დასაგეგმი და დასაგეგმის შემდგომი სამი წლისათვის.</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პრიორიტეტები გულისხმობს საკუთარი კომპეტენციის ფარგლებში სწორად განსაზღვრული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მუნიციპალიტეტის მოსახლეობების საჭიროებებზე მორგებული  მიზნების დასახვას, მათ მისაღწევად კი საჭირო პროგრამების/ქვეპროგრამების</a:t>
            </a:r>
            <a:r>
              <a:rPr lang="ka-GE" dirty="0">
                <a:solidFill>
                  <a:srgbClr val="000000"/>
                </a:solidFill>
                <a:latin typeface="AcadNusx" pitchFamily="2"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ჩამოყალიბებას და დაგეგმვა-განხორციელებას, რომლებიც ხელს შეუწყობს მუნიციპალიტეტის ინფრასტრუქტურის განვითარებასა და მის გამართულ ფუნქციონირებას, მუნიციპალიტეტში მცხოვრები მოსახლეობის სოციალურ-ეკონომიური მდგომარეობის გაუმჯობესებას,  კულტურის, დასვენებისა და სპორტის სფეროების განვითარებას, ჯანსაღი ცხოვრების წესის დანერგვას და სკოლამდელი განათლების ხელშეწყობას.</a:t>
            </a:r>
            <a:endParaRPr lang="ka-GE" sz="2000" dirty="0">
              <a:solidFill>
                <a:srgbClr val="000000"/>
              </a:solidFill>
              <a:effectLst/>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141554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86613" y="1309240"/>
            <a:ext cx="11681926" cy="4812087"/>
          </a:xfrm>
          <a:prstGeom prst="rect">
            <a:avLst/>
          </a:prstGeom>
        </p:spPr>
        <p:txBody>
          <a:bodyPr wrap="square">
            <a:spAutoFit/>
          </a:bodyPr>
          <a:lstStyle/>
          <a:p>
            <a:pPr marL="90170">
              <a:lnSpc>
                <a:spcPct val="115000"/>
              </a:lnSpc>
              <a:spcAft>
                <a:spcPts val="0"/>
              </a:spcAft>
            </a:pP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20</a:t>
            </a:r>
            <a:r>
              <a:rPr lang="ka-GE" dirty="0">
                <a:solidFill>
                  <a:srgbClr val="000000"/>
                </a:solidFill>
                <a:ea typeface="Calibri" panose="020F0502020204030204" pitchFamily="34" charset="0"/>
                <a:cs typeface="Sylfaen" panose="010A0502050306030303" pitchFamily="18" charset="0"/>
              </a:rPr>
              <a:t>17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წ</a:t>
            </a:r>
            <a:r>
              <a:rPr lang="ka-GE" dirty="0">
                <a:solidFill>
                  <a:srgbClr val="000000"/>
                </a:solidFill>
                <a:ea typeface="Calibri" panose="020F0502020204030204" pitchFamily="34" charset="0"/>
                <a:cs typeface="Sylfaen" panose="010A0502050306030303" pitchFamily="18" charset="0"/>
              </a:rPr>
              <a:t>ელს განსაზღვრულ პრიორიტეტებზე მიმართულმა სახსრებმა შეადგინა </a:t>
            </a:r>
            <a:r>
              <a:rPr lang="fr-FR" dirty="0">
                <a:latin typeface="Sylfaen" panose="010A0502050306030303" pitchFamily="18" charset="0"/>
                <a:ea typeface="Calibri" panose="020F0502020204030204" pitchFamily="34" charset="0"/>
                <a:cs typeface="Sylfaen" panose="010A0502050306030303" pitchFamily="18" charset="0"/>
              </a:rPr>
              <a:t>21768,</a:t>
            </a:r>
            <a:r>
              <a:rPr lang="ka-GE" dirty="0">
                <a:ea typeface="Calibri" panose="020F0502020204030204" pitchFamily="34" charset="0"/>
                <a:cs typeface="Sylfaen" panose="010A0502050306030303" pitchFamily="18" charset="0"/>
              </a:rPr>
              <a:t>3 ათასი</a:t>
            </a:r>
            <a:r>
              <a:rPr lang="ka-GE" dirty="0">
                <a:solidFill>
                  <a:srgbClr val="000000"/>
                </a:solidFill>
                <a:ea typeface="Calibri" panose="020F0502020204030204" pitchFamily="34" charset="0"/>
                <a:cs typeface="Sylfaen" panose="010A0502050306030303" pitchFamily="18" charset="0"/>
              </a:rPr>
              <a:t> ლარი, რაც გეგმის (25284,8 ათასი ლარი) 86,1%-ია. მათ შორის: </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90170">
              <a:lnSpc>
                <a:spcPct val="115000"/>
              </a:lnSpc>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899795">
              <a:lnSpc>
                <a:spcPct val="115000"/>
              </a:lnSpc>
              <a:spcAft>
                <a:spcPts val="0"/>
              </a:spcAft>
            </a:pPr>
            <a:r>
              <a:rPr lang="ka-GE" b="1" dirty="0">
                <a:solidFill>
                  <a:srgbClr val="000000"/>
                </a:solidFill>
                <a:ea typeface="Calibri" panose="020F0502020204030204" pitchFamily="34" charset="0"/>
                <a:cs typeface="Sylfaen" panose="010A0502050306030303" pitchFamily="18" charset="0"/>
              </a:rPr>
              <a:t>01 00</a:t>
            </a:r>
            <a:r>
              <a:rPr lang="ka-GE" dirty="0">
                <a:solidFill>
                  <a:srgbClr val="000000"/>
                </a:solidFill>
                <a:ea typeface="Calibri" panose="020F0502020204030204" pitchFamily="34" charset="0"/>
                <a:cs typeface="Sylfaen" panose="010A0502050306030303" pitchFamily="18" charset="0"/>
              </a:rPr>
              <a:t>   წარმომადგენლობითი და აღმასრულებელი ორგანო - 3207,0 ათასი ლარი,   რაც გეგმის  (3504,8 ათსი ლარი)  91,5 %-ია.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startAt="2"/>
            </a:pPr>
            <a:r>
              <a:rPr lang="ka-GE" dirty="0">
                <a:solidFill>
                  <a:srgbClr val="000000"/>
                </a:solidFill>
                <a:ea typeface="Calibri" panose="020F0502020204030204" pitchFamily="34" charset="0"/>
                <a:cs typeface="Sylfaen" panose="010A0502050306030303" pitchFamily="18" charset="0"/>
              </a:rPr>
              <a:t>00   თავდაცვა - 89,8 ათასი ლარი,  რაც გეგმის (99.0 ათასი ლარი) 90,7 %-ია.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startAt="2"/>
            </a:pPr>
            <a:r>
              <a:rPr lang="ka-GE" dirty="0">
                <a:solidFill>
                  <a:srgbClr val="000000"/>
                </a:solidFill>
                <a:ea typeface="Calibri" panose="020F0502020204030204" pitchFamily="34" charset="0"/>
                <a:cs typeface="LitNusx" pitchFamily="2" charset="0"/>
              </a:rPr>
              <a:t>01   საგზაო ინფრასტრუქტურის მშენებლობა-რეაბილიტაცია და მოვლა-შენახვა - 8072,8 ათასი ლარით, რაც გეგმის (9200,8 ათასი ლარი) 87,7%-ია;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899795">
              <a:lnSpc>
                <a:spcPct val="115000"/>
              </a:lnSpc>
              <a:spcAft>
                <a:spcPts val="1000"/>
              </a:spcAft>
            </a:pPr>
            <a:r>
              <a:rPr lang="ka-GE" b="1" dirty="0">
                <a:solidFill>
                  <a:srgbClr val="000000"/>
                </a:solidFill>
                <a:ea typeface="Calibri" panose="020F0502020204030204" pitchFamily="34" charset="0"/>
                <a:cs typeface="LitNusx" pitchFamily="2" charset="0"/>
              </a:rPr>
              <a:t>03 02</a:t>
            </a:r>
            <a:r>
              <a:rPr lang="ka-GE" dirty="0">
                <a:solidFill>
                  <a:srgbClr val="000000"/>
                </a:solidFill>
                <a:ea typeface="Calibri" panose="020F0502020204030204" pitchFamily="34" charset="0"/>
                <a:cs typeface="LitNusx" pitchFamily="2" charset="0"/>
              </a:rPr>
              <a:t>    კომუნალური ინფრასტრუქტურის მშენებლობა-რეაბილიტაცია და ექსპლოატაცია - 4128,4 ათასი ლარი, რაც გეგმის (4968,4 ათასი ლარი)  83,1 %-ია.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899160">
              <a:lnSpc>
                <a:spcPct val="115000"/>
              </a:lnSpc>
              <a:spcAft>
                <a:spcPts val="1000"/>
              </a:spcAft>
            </a:pPr>
            <a:r>
              <a:rPr lang="ka-GE" dirty="0">
                <a:solidFill>
                  <a:srgbClr val="000000"/>
                </a:solidFill>
                <a:ea typeface="Calibri" panose="020F0502020204030204" pitchFamily="34" charset="0"/>
                <a:cs typeface="LitNusx" pitchFamily="2" charset="0"/>
              </a:rPr>
              <a:t>03 03   მუნიციპალიტეტის კეთილმოწყობის ღონისძიებების ხარჯი - 1048,8 ათასი ლარი  რაც გეგმის (1709,8 ათასი ლარი) 61,3 %-ია.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941705">
              <a:lnSpc>
                <a:spcPct val="115000"/>
              </a:lnSpc>
              <a:spcAft>
                <a:spcPts val="1000"/>
              </a:spcAft>
            </a:pPr>
            <a:r>
              <a:rPr lang="ka-GE" dirty="0">
                <a:solidFill>
                  <a:srgbClr val="000000"/>
                </a:solidFill>
                <a:ea typeface="Calibri" panose="020F0502020204030204" pitchFamily="34" charset="0"/>
                <a:cs typeface="LitNusx" pitchFamily="2" charset="0"/>
              </a:rPr>
              <a:t>03 04  სოფლის მხარდაჭერის პროგრამა -  24,8 ათასი ლარი  რაც გეგმის (38,1 ათასი ლარი) 65,1 %-ია.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marL="899160">
              <a:lnSpc>
                <a:spcPct val="115000"/>
              </a:lnSpc>
              <a:spcAft>
                <a:spcPts val="1000"/>
              </a:spcAft>
            </a:pPr>
            <a:r>
              <a:rPr lang="ka-GE" dirty="0">
                <a:solidFill>
                  <a:srgbClr val="000000"/>
                </a:solidFill>
                <a:ea typeface="Calibri" panose="020F0502020204030204" pitchFamily="34" charset="0"/>
                <a:cs typeface="Sylfaen" panose="010A0502050306030303" pitchFamily="18" charset="0"/>
              </a:rPr>
              <a:t>04 01  სკოლამდელი აღზრდა - 2666,7 </a:t>
            </a:r>
            <a:r>
              <a:rPr lang="ka-GE" dirty="0">
                <a:solidFill>
                  <a:srgbClr val="000000"/>
                </a:solidFill>
                <a:ea typeface="Calibri" panose="020F0502020204030204" pitchFamily="34" charset="0"/>
                <a:cs typeface="LitNusx" pitchFamily="2" charset="0"/>
              </a:rPr>
              <a:t>ათასი ლარი  რაც გეგმის (2990,1 ათასი ლარი) 88,2 %-ია.</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92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3" name="Rectangle 2"/>
          <p:cNvSpPr/>
          <p:nvPr/>
        </p:nvSpPr>
        <p:spPr>
          <a:xfrm>
            <a:off x="377524" y="1109349"/>
            <a:ext cx="11814476" cy="2626873"/>
          </a:xfrm>
          <a:prstGeom prst="rect">
            <a:avLst/>
          </a:prstGeom>
        </p:spPr>
        <p:txBody>
          <a:bodyPr wrap="square">
            <a:spAutoFit/>
          </a:bodyPr>
          <a:lstStyle/>
          <a:p>
            <a:pPr lvl="0">
              <a:spcAft>
                <a:spcPts val="0"/>
              </a:spcAft>
            </a:pPr>
            <a:r>
              <a:rPr lang="en-GB" dirty="0" smtClean="0">
                <a:solidFill>
                  <a:srgbClr val="000000"/>
                </a:solidFill>
                <a:ea typeface="Calibri" panose="020F0502020204030204" pitchFamily="34" charset="0"/>
                <a:cs typeface="Sylfaen" panose="010A0502050306030303" pitchFamily="18" charset="0"/>
              </a:rPr>
              <a:t>04 </a:t>
            </a:r>
            <a:r>
              <a:rPr lang="ka-GE" dirty="0" smtClean="0">
                <a:solidFill>
                  <a:srgbClr val="000000"/>
                </a:solidFill>
                <a:ea typeface="Calibri" panose="020F0502020204030204" pitchFamily="34" charset="0"/>
                <a:cs typeface="Sylfaen" panose="010A0502050306030303" pitchFamily="18" charset="0"/>
              </a:rPr>
              <a:t>02  </a:t>
            </a:r>
            <a:r>
              <a:rPr lang="ka-GE" dirty="0">
                <a:solidFill>
                  <a:srgbClr val="000000"/>
                </a:solidFill>
                <a:ea typeface="Calibri" panose="020F0502020204030204" pitchFamily="34" charset="0"/>
                <a:cs typeface="Sylfaen" panose="010A0502050306030303" pitchFamily="18" charset="0"/>
              </a:rPr>
              <a:t>სტიპენდიები წარჩინებულ მოსწავლეებსა და სტუდენტებს 7,0 </a:t>
            </a:r>
            <a:r>
              <a:rPr lang="ka-GE" dirty="0">
                <a:solidFill>
                  <a:srgbClr val="000000"/>
                </a:solidFill>
                <a:ea typeface="Calibri" panose="020F0502020204030204" pitchFamily="34" charset="0"/>
                <a:cs typeface="LitNusx" pitchFamily="2" charset="0"/>
              </a:rPr>
              <a:t>ათასი ლარი  რაც გეგმის (10,0 ათასი ლარი) 70 %-</a:t>
            </a:r>
            <a:r>
              <a:rPr lang="ka-GE" dirty="0" smtClean="0">
                <a:solidFill>
                  <a:srgbClr val="000000"/>
                </a:solidFill>
                <a:ea typeface="Calibri" panose="020F0502020204030204" pitchFamily="34" charset="0"/>
                <a:cs typeface="LitNusx" pitchFamily="2" charset="0"/>
              </a:rPr>
              <a:t>ია.</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04 </a:t>
            </a:r>
            <a:r>
              <a:rPr lang="ka-GE" dirty="0" smtClean="0">
                <a:solidFill>
                  <a:srgbClr val="000000"/>
                </a:solidFill>
                <a:ea typeface="Calibri" panose="020F0502020204030204" pitchFamily="34" charset="0"/>
                <a:cs typeface="Sylfaen" panose="010A0502050306030303" pitchFamily="18" charset="0"/>
              </a:rPr>
              <a:t>01  </a:t>
            </a:r>
            <a:r>
              <a:rPr lang="ka-GE" dirty="0">
                <a:solidFill>
                  <a:srgbClr val="000000"/>
                </a:solidFill>
                <a:ea typeface="Calibri" panose="020F0502020204030204" pitchFamily="34" charset="0"/>
                <a:cs typeface="Sylfaen" panose="010A0502050306030303" pitchFamily="18" charset="0"/>
              </a:rPr>
              <a:t>კულტურის  განვითარების ხელშეწყობა - 1232,8 </a:t>
            </a:r>
            <a:r>
              <a:rPr lang="ka-GE" dirty="0">
                <a:solidFill>
                  <a:srgbClr val="000000"/>
                </a:solidFill>
                <a:ea typeface="Calibri" panose="020F0502020204030204" pitchFamily="34" charset="0"/>
                <a:cs typeface="LitNusx" pitchFamily="2" charset="0"/>
              </a:rPr>
              <a:t>ათასი ლარი  რაც გეგმის (1307,9 ათასი ლარი) 92,0 %-</a:t>
            </a:r>
            <a:r>
              <a:rPr lang="ka-GE" dirty="0" smtClean="0">
                <a:solidFill>
                  <a:srgbClr val="000000"/>
                </a:solidFill>
                <a:ea typeface="Calibri" panose="020F0502020204030204" pitchFamily="34" charset="0"/>
                <a:cs typeface="LitNusx" pitchFamily="2" charset="0"/>
              </a:rPr>
              <a:t>ია.</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ka-GE" dirty="0" smtClean="0">
                <a:solidFill>
                  <a:srgbClr val="000000"/>
                </a:solidFill>
                <a:ea typeface="Calibri" panose="020F0502020204030204" pitchFamily="34" charset="0"/>
                <a:cs typeface="Sylfaen" panose="010A0502050306030303" pitchFamily="18" charset="0"/>
              </a:rPr>
              <a:t>05 </a:t>
            </a:r>
            <a:r>
              <a:rPr lang="ka-GE" dirty="0">
                <a:solidFill>
                  <a:srgbClr val="000000"/>
                </a:solidFill>
                <a:ea typeface="Calibri" panose="020F0502020204030204" pitchFamily="34" charset="0"/>
                <a:cs typeface="Sylfaen" panose="010A0502050306030303" pitchFamily="18" charset="0"/>
              </a:rPr>
              <a:t>02   საზოგადოებრივი და ახალგაზრდულო ორგანიზაციების    ხელშეწყობა - 61,0 </a:t>
            </a:r>
            <a:r>
              <a:rPr lang="ka-GE" dirty="0">
                <a:solidFill>
                  <a:srgbClr val="000000"/>
                </a:solidFill>
                <a:ea typeface="Calibri" panose="020F0502020204030204" pitchFamily="34" charset="0"/>
                <a:cs typeface="LitNusx" pitchFamily="2" charset="0"/>
              </a:rPr>
              <a:t>ათასი ლარი,  რაც გეგმის (106,3 ათასი ლარი) 57,4 %-</a:t>
            </a:r>
            <a:r>
              <a:rPr lang="ka-GE" dirty="0" smtClean="0">
                <a:solidFill>
                  <a:srgbClr val="000000"/>
                </a:solidFill>
                <a:ea typeface="Calibri" panose="020F0502020204030204" pitchFamily="34" charset="0"/>
                <a:cs typeface="LitNusx" pitchFamily="2" charset="0"/>
              </a:rPr>
              <a:t>ია.</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ka-GE" dirty="0" smtClean="0">
                <a:solidFill>
                  <a:srgbClr val="000000"/>
                </a:solidFill>
                <a:ea typeface="Calibri" panose="020F0502020204030204" pitchFamily="34" charset="0"/>
                <a:cs typeface="Sylfaen" panose="010A0502050306030303" pitchFamily="18" charset="0"/>
              </a:rPr>
              <a:t>05 </a:t>
            </a:r>
            <a:r>
              <a:rPr lang="ka-GE" dirty="0">
                <a:solidFill>
                  <a:srgbClr val="000000"/>
                </a:solidFill>
                <a:ea typeface="Calibri" panose="020F0502020204030204" pitchFamily="34" charset="0"/>
                <a:cs typeface="Sylfaen" panose="010A0502050306030303" pitchFamily="18" charset="0"/>
              </a:rPr>
              <a:t>03  კულტურული  მემკვიდრეობისა და რელიგიური ორგანიზაციების ხელშეწყობა 80,0 </a:t>
            </a:r>
            <a:r>
              <a:rPr lang="ka-GE" dirty="0">
                <a:solidFill>
                  <a:srgbClr val="000000"/>
                </a:solidFill>
                <a:ea typeface="Calibri" panose="020F0502020204030204" pitchFamily="34" charset="0"/>
                <a:cs typeface="LitNusx" pitchFamily="2" charset="0"/>
              </a:rPr>
              <a:t>ათასი ლარი,  რაც გეგმის (130,0 ათასი ლარი) 61,5 %-</a:t>
            </a:r>
            <a:r>
              <a:rPr lang="ka-GE" dirty="0" smtClean="0">
                <a:solidFill>
                  <a:srgbClr val="000000"/>
                </a:solidFill>
                <a:ea typeface="Calibri" panose="020F0502020204030204" pitchFamily="34" charset="0"/>
                <a:cs typeface="LitNusx" pitchFamily="2" charset="0"/>
              </a:rPr>
              <a:t>ია.</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ka-GE" dirty="0" smtClean="0">
                <a:solidFill>
                  <a:srgbClr val="000000"/>
                </a:solidFill>
                <a:ea typeface="Calibri" panose="020F0502020204030204" pitchFamily="34" charset="0"/>
                <a:cs typeface="Sylfaen" panose="010A0502050306030303" pitchFamily="18" charset="0"/>
              </a:rPr>
              <a:t>05 </a:t>
            </a:r>
            <a:r>
              <a:rPr lang="ka-GE" dirty="0">
                <a:solidFill>
                  <a:srgbClr val="000000"/>
                </a:solidFill>
                <a:ea typeface="Calibri" panose="020F0502020204030204" pitchFamily="34" charset="0"/>
                <a:cs typeface="Sylfaen" panose="010A0502050306030303" pitchFamily="18" charset="0"/>
              </a:rPr>
              <a:t>04   სპორტის განვითარების ხელშეწყობა - 241,7</a:t>
            </a:r>
            <a:r>
              <a:rPr lang="ka-GE" dirty="0">
                <a:solidFill>
                  <a:srgbClr val="000000"/>
                </a:solidFill>
                <a:ea typeface="Calibri" panose="020F0502020204030204" pitchFamily="34" charset="0"/>
                <a:cs typeface="LitNusx" pitchFamily="2" charset="0"/>
              </a:rPr>
              <a:t>ათასი ლარი,  რაც გეგმის (241,7 ათასი ლარი) 100 %-</a:t>
            </a:r>
            <a:r>
              <a:rPr lang="ka-GE" dirty="0" smtClean="0">
                <a:solidFill>
                  <a:srgbClr val="000000"/>
                </a:solidFill>
                <a:ea typeface="Calibri" panose="020F0502020204030204" pitchFamily="34" charset="0"/>
                <a:cs typeface="LitNusx" pitchFamily="2" charset="0"/>
              </a:rPr>
              <a:t>ია.</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ka-GE" dirty="0" smtClean="0">
                <a:ea typeface="Calibri" panose="020F0502020204030204" pitchFamily="34" charset="0"/>
                <a:cs typeface="Times New Roman" panose="02020603050405020304" pitchFamily="18" charset="0"/>
              </a:rPr>
              <a:t>06 </a:t>
            </a:r>
            <a:r>
              <a:rPr lang="ka-GE" dirty="0">
                <a:ea typeface="Calibri" panose="020F0502020204030204" pitchFamily="34" charset="0"/>
                <a:cs typeface="Times New Roman" panose="02020603050405020304" pitchFamily="18" charset="0"/>
              </a:rPr>
              <a:t>01 საზოგადოებრივი ჯანდაცვა - 148,7 </a:t>
            </a:r>
            <a:r>
              <a:rPr lang="ka-GE" dirty="0">
                <a:solidFill>
                  <a:srgbClr val="000000"/>
                </a:solidFill>
                <a:ea typeface="Calibri" panose="020F0502020204030204" pitchFamily="34" charset="0"/>
                <a:cs typeface="LitNusx" pitchFamily="2" charset="0"/>
              </a:rPr>
              <a:t>ათასი ლარი,  რაც გეგმის (170,0 ათასი ლარი)  87,5 %-ია.</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77524" y="3628349"/>
            <a:ext cx="11262570" cy="369332"/>
          </a:xfrm>
          <a:prstGeom prst="rect">
            <a:avLst/>
          </a:prstGeom>
        </p:spPr>
        <p:txBody>
          <a:bodyPr wrap="square">
            <a:spAutoFit/>
          </a:bodyPr>
          <a:lstStyle/>
          <a:p>
            <a:pPr lvl="0">
              <a:spcAft>
                <a:spcPts val="0"/>
              </a:spcAft>
            </a:pPr>
            <a:r>
              <a:rPr lang="en-GB" dirty="0" smtClean="0">
                <a:ea typeface="Calibri" panose="020F0502020204030204" pitchFamily="34" charset="0"/>
                <a:cs typeface="Times New Roman" panose="02020603050405020304" pitchFamily="18" charset="0"/>
              </a:rPr>
              <a:t>06 </a:t>
            </a:r>
            <a:r>
              <a:rPr lang="ka-GE" dirty="0" smtClean="0">
                <a:ea typeface="Calibri" panose="020F0502020204030204" pitchFamily="34" charset="0"/>
                <a:cs typeface="Times New Roman" panose="02020603050405020304" pitchFamily="18" charset="0"/>
              </a:rPr>
              <a:t>02  </a:t>
            </a:r>
            <a:r>
              <a:rPr lang="ka-GE" dirty="0">
                <a:ea typeface="Calibri" panose="020F0502020204030204" pitchFamily="34" charset="0"/>
                <a:cs typeface="Times New Roman" panose="02020603050405020304" pitchFamily="18" charset="0"/>
              </a:rPr>
              <a:t>სოციალური პროგრამები - 758,8 </a:t>
            </a:r>
            <a:r>
              <a:rPr lang="ka-GE" dirty="0">
                <a:solidFill>
                  <a:srgbClr val="000000"/>
                </a:solidFill>
                <a:ea typeface="Calibri" panose="020F0502020204030204" pitchFamily="34" charset="0"/>
                <a:cs typeface="LitNusx" pitchFamily="2" charset="0"/>
              </a:rPr>
              <a:t>ათასი ლარი,  რაც გეგმის (807,9 ათასი ლარი) 93,9 %-ია.</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77524" y="4523088"/>
            <a:ext cx="11519007" cy="1370119"/>
          </a:xfrm>
          <a:prstGeom prst="rect">
            <a:avLst/>
          </a:prstGeom>
        </p:spPr>
        <p:txBody>
          <a:bodyPr wrap="square">
            <a:spAutoFit/>
          </a:bodyPr>
          <a:lstStyle/>
          <a:p>
            <a:pPr marL="899795" algn="just">
              <a:lnSpc>
                <a:spcPct val="115000"/>
              </a:lnSpc>
              <a:spcAft>
                <a:spcPts val="1000"/>
              </a:spcAft>
            </a:pPr>
            <a:r>
              <a:rPr lang="en-GB" b="1" dirty="0" smtClean="0">
                <a:ea typeface="Calibri" panose="020F0502020204030204" pitchFamily="34" charset="0"/>
                <a:cs typeface="Times New Roman" panose="02020603050405020304" pitchFamily="18" charset="0"/>
              </a:rPr>
              <a:t>                    </a:t>
            </a:r>
            <a:r>
              <a:rPr lang="ka-GE" b="1" dirty="0" smtClean="0">
                <a:ea typeface="Calibri" panose="020F0502020204030204" pitchFamily="34" charset="0"/>
                <a:cs typeface="Times New Roman" panose="02020603050405020304" pitchFamily="18" charset="0"/>
              </a:rPr>
              <a:t>ახალციხის </a:t>
            </a:r>
            <a:r>
              <a:rPr lang="ka-GE" b="1" dirty="0">
                <a:ea typeface="Calibri" panose="020F0502020204030204" pitchFamily="34" charset="0"/>
                <a:cs typeface="Times New Roman" panose="02020603050405020304" pitchFamily="18" charset="0"/>
              </a:rPr>
              <a:t>მუნიციპალიტეტის 2017 წლის  პრიორიტეტების ფარგლებში  </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r>
              <a:rPr lang="ka-GE" b="1" dirty="0">
                <a:ea typeface="Calibri" panose="020F0502020204030204" pitchFamily="34" charset="0"/>
                <a:cs typeface="Times New Roman" panose="02020603050405020304" pitchFamily="18" charset="0"/>
              </a:rPr>
              <a:t>   </a:t>
            </a:r>
            <a:r>
              <a:rPr lang="ka-GE" dirty="0">
                <a:ea typeface="Calibri" panose="020F0502020204030204" pitchFamily="34" charset="0"/>
                <a:cs typeface="Times New Roman" panose="02020603050405020304" pitchFamily="18" charset="0"/>
              </a:rPr>
              <a:t>მუნიციპალიტეტის ცხრა სოფელში  რეაბილიტაცია ჩაუტარდა 16,8 კმ. გზის საფარს:  რვა სოფელში მოწესრიგდა სასმელი წყლის სისტემა;  აღდგა  ქვემო სხვილისის ხიდი;  ოთხ სოფელში გაიხსნა სოფლის სახლი; მოეწყო პარკები და სპორტული მოედნები;   ტრანსპორტის მოსაცდელი ადგილები; </a:t>
            </a:r>
            <a:endParaRPr lang="ka-GE" dirty="0"/>
          </a:p>
        </p:txBody>
      </p:sp>
    </p:spTree>
    <p:extLst>
      <p:ext uri="{BB962C8B-B14F-4D97-AF65-F5344CB8AC3E}">
        <p14:creationId xmlns:p14="http://schemas.microsoft.com/office/powerpoint/2010/main" val="1284501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74645" y="845844"/>
            <a:ext cx="11887200" cy="3059812"/>
          </a:xfrm>
          <a:prstGeom prst="rect">
            <a:avLst/>
          </a:prstGeom>
        </p:spPr>
        <p:txBody>
          <a:bodyPr wrap="square">
            <a:spAutoFit/>
          </a:bodyPr>
          <a:lstStyle/>
          <a:p>
            <a:pPr marL="899795" algn="just">
              <a:lnSpc>
                <a:spcPct val="115000"/>
              </a:lnSpc>
              <a:spcAft>
                <a:spcPts val="1000"/>
              </a:spcAft>
            </a:pPr>
            <a:r>
              <a:rPr lang="ka-GE" dirty="0">
                <a:ea typeface="Calibri" panose="020F0502020204030204" pitchFamily="34" charset="0"/>
                <a:cs typeface="Times New Roman" panose="02020603050405020304" pitchFamily="18" charset="0"/>
              </a:rPr>
              <a:t>ქალაქ ვალეში გარემონტდა კულტურის სახლი,  სტიქიის ზონის ფარგლებში მდებარე სოფლებში მოეწყო ნაპირსამაგრი კედლები.  დიდთოვლობის შედეგად დაზარალებულ 14 ოჯახს გადაეცა  16999,00 ლარის ღირებულების    თუნუქის ღარიანი ფურცლები  სახურავის შესაკეთებლად</a:t>
            </a:r>
            <a:r>
              <a:rPr lang="en-US" dirty="0">
                <a:latin typeface="Sylfaen" panose="010A0502050306030303" pitchFamily="18" charset="0"/>
                <a:ea typeface="Calibri" panose="020F0502020204030204" pitchFamily="34" charset="0"/>
                <a:cs typeface="Times New Roman" panose="02020603050405020304" pitchFamily="18" charset="0"/>
              </a:rPr>
              <a:t>, </a:t>
            </a:r>
            <a:r>
              <a:rPr lang="ka-GE" dirty="0">
                <a:ea typeface="Calibri" panose="020F0502020204030204" pitchFamily="34" charset="0"/>
                <a:cs typeface="Times New Roman" panose="02020603050405020304" pitchFamily="18" charset="0"/>
              </a:rPr>
              <a:t>ხოლო სტიქიის შედეგად დაზარალებულ ოჯახებს გადაეცა 73 624,00 ლარის ღირებულების თუნუქის ღარიანი ფურცლები სახურავის შესაკეთებლად.</a:t>
            </a:r>
            <a:endParaRPr lang="ka-GE" dirty="0">
              <a:latin typeface="Calibri" panose="020F0502020204030204" pitchFamily="34" charset="0"/>
              <a:ea typeface="Calibri" panose="020F0502020204030204" pitchFamily="34" charset="0"/>
              <a:cs typeface="Times New Roman" panose="02020603050405020304" pitchFamily="18" charset="0"/>
            </a:endParaRPr>
          </a:p>
          <a:p>
            <a:pPr indent="90170" algn="just">
              <a:lnSpc>
                <a:spcPct val="150000"/>
              </a:lnSpc>
              <a:spcAft>
                <a:spcPts val="0"/>
              </a:spcAft>
            </a:pPr>
            <a:r>
              <a:rPr lang="ka-GE" dirty="0">
                <a:ea typeface="Calibri" panose="020F0502020204030204" pitchFamily="34" charset="0"/>
                <a:cs typeface="Times New Roman" panose="02020603050405020304" pitchFamily="18" charset="0"/>
              </a:rPr>
              <a:t>   ახალგაზრდებში ცხოვრების ჯანსაღი  წესის დანერგვის მიზნით  ხშირად ტარდება სპორტული შეჯიბრებები მუნიციპალიტეტის სოფლებს შორის  სპორტის სხვადასხვა სახეობებში: ფეხბურთში, მძლეოსნობაში, ძიუდოსა და ტაეკვანდოში. </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4646" y="3905656"/>
            <a:ext cx="11887199" cy="2585323"/>
          </a:xfrm>
          <a:prstGeom prst="rect">
            <a:avLst/>
          </a:prstGeom>
        </p:spPr>
        <p:txBody>
          <a:bodyPr wrap="square">
            <a:spAutoFit/>
          </a:bodyPr>
          <a:lstStyle/>
          <a:p>
            <a:pPr indent="90170" algn="just">
              <a:lnSpc>
                <a:spcPct val="150000"/>
              </a:lnSpc>
              <a:spcAft>
                <a:spcPts val="0"/>
              </a:spcAft>
            </a:pPr>
            <a:r>
              <a:rPr lang="ka-GE" dirty="0">
                <a:ea typeface="Calibri" panose="020F0502020204030204" pitchFamily="34" charset="0"/>
                <a:cs typeface="Times New Roman" panose="02020603050405020304" pitchFamily="18" charset="0"/>
              </a:rPr>
              <a:t>2017 წელს  თბილისში ჩატარებულ სპორტულ შეჯიბრებებში ტაეკვონდოში,  საქართველოს ღია ჩემპიონატში  მონაწილებისას,   ჩვენი მუნიციპალიტეტის ოთხმა ახალგაზრდამ სხვადასხვა წონით კატეგორიაში დაიკავა მესამე საპრიზო ადგილი, ხოლო   2018 წელს ჩატარებულ  სპორტულ შეჯიბრებებში გოგონათა შორის საქართველოს ღია ჩემპიონატში დაიკავეს ერთი მეორე ადგილი და  სამი მესამე ადგილი  სხვადასხვა წონით კატეგორიებში. </a:t>
            </a:r>
            <a:r>
              <a:rPr lang="ka-GE" spc="40" dirty="0">
                <a:ea typeface="Calibri" panose="020F0502020204030204" pitchFamily="34" charset="0"/>
                <a:cs typeface="Times New Roman" panose="02020603050405020304" pitchFamily="18" charset="0"/>
              </a:rPr>
              <a:t>მ</a:t>
            </a:r>
            <a:r>
              <a:rPr lang="ru-RU" spc="40" dirty="0">
                <a:latin typeface="Sylfaen" panose="010A0502050306030303" pitchFamily="18" charset="0"/>
                <a:ea typeface="Calibri" panose="020F0502020204030204" pitchFamily="34" charset="0"/>
                <a:cs typeface="Times New Roman" panose="02020603050405020304" pitchFamily="18" charset="0"/>
              </a:rPr>
              <a:t>უნიციპალიტეტის საქმიანობის ერთ-ერთი მთავარი პრიორიტეტია სოციალური მიმართულება, რომლის ერთ-ერთ ქვეპროგრამას წარმოადგენს ჯანდაცვა.</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245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246895" y="1240214"/>
            <a:ext cx="11821885" cy="5078313"/>
          </a:xfrm>
          <a:prstGeom prst="rect">
            <a:avLst/>
          </a:prstGeom>
        </p:spPr>
        <p:txBody>
          <a:bodyPr wrap="square">
            <a:spAutoFit/>
          </a:bodyPr>
          <a:lstStyle/>
          <a:p>
            <a:pPr indent="9017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მუნიციპალიტეტში მოქმედებს გეგმიური</a:t>
            </a:r>
            <a:r>
              <a:rPr lang="en-US" spc="40" dirty="0">
                <a:latin typeface="Sylfaen" panose="010A0502050306030303" pitchFamily="18" charset="0"/>
                <a:ea typeface="Calibri" panose="020F0502020204030204" pitchFamily="34" charset="0"/>
                <a:cs typeface="Times New Roman" panose="02020603050405020304" pitchFamily="18" charset="0"/>
              </a:rPr>
              <a:t>/</a:t>
            </a:r>
            <a:r>
              <a:rPr lang="ru-RU" spc="40" dirty="0">
                <a:latin typeface="Sylfaen" panose="010A0502050306030303" pitchFamily="18" charset="0"/>
                <a:ea typeface="Calibri" panose="020F0502020204030204" pitchFamily="34" charset="0"/>
                <a:cs typeface="Times New Roman" panose="02020603050405020304" pitchFamily="18" charset="0"/>
              </a:rPr>
              <a:t>ურგენტული ქირურგიული მომსახურებებისა და სტაციონარული</a:t>
            </a:r>
            <a:r>
              <a:rPr lang="en-US" spc="40" dirty="0">
                <a:latin typeface="Sylfaen" panose="010A0502050306030303" pitchFamily="18" charset="0"/>
                <a:ea typeface="Calibri" panose="020F0502020204030204" pitchFamily="34" charset="0"/>
                <a:cs typeface="Times New Roman" panose="02020603050405020304" pitchFamily="18" charset="0"/>
              </a:rPr>
              <a:t>/</a:t>
            </a:r>
            <a:r>
              <a:rPr lang="ru-RU" spc="40" dirty="0">
                <a:latin typeface="Sylfaen" panose="010A0502050306030303" pitchFamily="18" charset="0"/>
                <a:ea typeface="Calibri" panose="020F0502020204030204" pitchFamily="34" charset="0"/>
                <a:cs typeface="Times New Roman" panose="02020603050405020304" pitchFamily="18" charset="0"/>
              </a:rPr>
              <a:t>ამბულატორიული მკურნალობის  პროგრამები. მოსახლეობის მოთხოვნილებების შესაბამისად 2017 წელს, მოქმედ პროგრამებს დაემატა და გაფართოვდა ონკოლოგიური დაავადების მქონე პაციენტთა სპეციალური პაკეტი, შშმ ვეტერანთა მედიკამენტოზური მკურნალობის პაკეტი.</a:t>
            </a:r>
            <a:endParaRPr lang="ka-GE"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2017 წლიდან გაიზარდა დაავადების დადგენისა და პრევენციისათვის საჭირო პაკეტის მოცულობა, რის საშუალებითაც 200-მა ბენეფიციარმა შეძლო ესარგებლა ლაბორატორიული და მაღალტექნოლოგიური კვლევებით, მათ შორის ისარგებლა 120-მა სოციალურად დაუცველმა და 8 შშმ ბავშვმა.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სულ 2017 წელს ჯანდაცვის პროგრამებით თითქმის 1000-მა მოქალაქემ ისარგებლა, მათ შორის 70-მა ონკოლოგიური დაავადების მქონემ მიიღო ამ დაავადების სამკურნალოდ გათვალისწინებული სრული პაკეტით მომსახურება (თერაპია, მედიკამენტი). </a:t>
            </a:r>
            <a:endParaRPr lang="ka-GE"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ჯანდაცვის კუთხით გაწეული მუშაობის შე</a:t>
            </a:r>
            <a:r>
              <a:rPr lang="ka-GE" spc="40" dirty="0">
                <a:ea typeface="Calibri" panose="020F0502020204030204" pitchFamily="34" charset="0"/>
                <a:cs typeface="Times New Roman" panose="02020603050405020304" pitchFamily="18" charset="0"/>
              </a:rPr>
              <a:t>დ</a:t>
            </a:r>
            <a:r>
              <a:rPr lang="ru-RU" spc="40" dirty="0">
                <a:latin typeface="Sylfaen" panose="010A0502050306030303" pitchFamily="18" charset="0"/>
                <a:ea typeface="Calibri" panose="020F0502020204030204" pitchFamily="34" charset="0"/>
                <a:cs typeface="Times New Roman" panose="02020603050405020304" pitchFamily="18" charset="0"/>
              </a:rPr>
              <a:t>ეგია ყოველწლიურად ამ სფეროში მომსახურების მიმღებ ბენეფიციართა ზრდა. </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72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86612" y="733030"/>
            <a:ext cx="11737909" cy="6037550"/>
          </a:xfrm>
          <a:prstGeom prst="rect">
            <a:avLst/>
          </a:prstGeom>
        </p:spPr>
        <p:txBody>
          <a:bodyPr wrap="square">
            <a:spAutoFit/>
          </a:bodyPr>
          <a:lstStyle/>
          <a:p>
            <a:pPr indent="44958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მნიშვნელოვანია ისიც, რომ 2017 წელს, მუნიციპალიტეტების გაერთიანების შედეგად, სოფლად და ქალაქად მცხოვრებ მოსახლეობას მიეცა შესაძლებლობა, ესარგებლა ერთნაირი პროგრამებითა და თანაბარი პირობებით.</a:t>
            </a:r>
            <a:endParaRPr lang="ka-GE"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ru-RU" spc="40" dirty="0">
                <a:latin typeface="Sylfaen" panose="010A0502050306030303" pitchFamily="18" charset="0"/>
                <a:ea typeface="Calibri" panose="020F0502020204030204" pitchFamily="34" charset="0"/>
                <a:cs typeface="Times New Roman" panose="02020603050405020304" pitchFamily="18" charset="0"/>
              </a:rPr>
              <a:t> </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dirty="0">
                <a:latin typeface="Sylfaen" panose="010A0502050306030303" pitchFamily="18" charset="0"/>
                <a:ea typeface="Calibri" panose="020F0502020204030204" pitchFamily="34" charset="0"/>
                <a:cs typeface="Times New Roman" panose="02020603050405020304" pitchFamily="18" charset="0"/>
              </a:rPr>
              <a:t>      2018 </a:t>
            </a:r>
            <a:r>
              <a:rPr lang="ka-GE" dirty="0">
                <a:ea typeface="Calibri" panose="020F0502020204030204" pitchFamily="34" charset="0"/>
                <a:cs typeface="Times New Roman" panose="02020603050405020304" pitchFamily="18" charset="0"/>
              </a:rPr>
              <a:t>წელს დაგეგმილია მთელი რიგი ინფრასტრუქტურული პროექტების  განხორციელება,  რომელთაგან საანგარიშო წლის </a:t>
            </a:r>
            <a:r>
              <a:rPr lang="en-US" dirty="0">
                <a:latin typeface="Sylfaen" panose="010A0502050306030303" pitchFamily="18" charset="0"/>
                <a:ea typeface="Calibri" panose="020F0502020204030204" pitchFamily="34" charset="0"/>
                <a:cs typeface="Times New Roman" panose="02020603050405020304" pitchFamily="18" charset="0"/>
              </a:rPr>
              <a:t>9 </a:t>
            </a:r>
            <a:r>
              <a:rPr lang="ka-GE" dirty="0">
                <a:ea typeface="Calibri" panose="020F0502020204030204" pitchFamily="34" charset="0"/>
                <a:cs typeface="Times New Roman" panose="02020603050405020304" pitchFamily="18" charset="0"/>
              </a:rPr>
              <a:t>თვეში  რვა საავტომობილო გზის   (საბარგო სადგურის დასახლება, სოფლები: ჭვინთა-ელიაწმინდა, ფერსა, ზიკილია, ტატანისი-სვირი-ბოგა, მინაძე,  კლდე,  საძელი) და სოფელ აწყურის სასმელი წყლის სათავე ნაგებობისა და მაგისტრალური მილსადენის (ე.წ. ხულევასხევი)   რეაბილიტაციაზე უკვე გახარჯულია 7 243,1 ათასი ლარი, ასევე მიმდინარეობს ორი კულტურის სახლის  (ვალე, აწყური) რეაბილიტაცია.  </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ka-GE" dirty="0">
                <a:ea typeface="Calibri" panose="020F0502020204030204" pitchFamily="34" charset="0"/>
                <a:cs typeface="Times New Roman" panose="02020603050405020304" pitchFamily="18" charset="0"/>
              </a:rPr>
              <a:t>  ქალაქ  ახალციხის  ცენტრალურ პარკში 01 ივნისს აღინიშნა  ბავშვთა დაცვის  საერთაშორისო დღე, სადაც მუნიციპალიტეტის სახელოვნებო სკოლის აღსაზრდელებმა ბავშვებისათვის ჩაატარეს სხვადასხვა  კულტურული  აქტივობები, ბავშვებისთვის მოეწყო თოჯინების თეატრის სპექტაკლის ჩვენება.  30 ივნისს აღინიშნა ახალციხელობა, ქალაქის დღესასწაულს  მიეძღვნ კულტურული აქტივობები.                                                                            </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01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4" name="Rectangle 3"/>
          <p:cNvSpPr/>
          <p:nvPr/>
        </p:nvSpPr>
        <p:spPr>
          <a:xfrm>
            <a:off x="575386" y="898461"/>
            <a:ext cx="8615265" cy="507831"/>
          </a:xfrm>
          <a:prstGeom prst="rect">
            <a:avLst/>
          </a:prstGeom>
        </p:spPr>
        <p:txBody>
          <a:bodyPr wrap="square">
            <a:spAutoFit/>
          </a:bodyPr>
          <a:lstStyle/>
          <a:p>
            <a:pPr algn="just">
              <a:lnSpc>
                <a:spcPct val="150000"/>
              </a:lnSpc>
              <a:spcAft>
                <a:spcPts val="1000"/>
              </a:spcAft>
            </a:pPr>
            <a:r>
              <a:rPr lang="en-GB" sz="1600" b="1" dirty="0" smtClean="0">
                <a:ea typeface="Calibri" panose="020F0502020204030204" pitchFamily="34" charset="0"/>
                <a:cs typeface="Times New Roman" panose="02020603050405020304" pitchFamily="18" charset="0"/>
              </a:rPr>
              <a:t>    </a:t>
            </a:r>
            <a:r>
              <a:rPr lang="ka-GE" sz="1600" b="1" dirty="0" smtClean="0">
                <a:ea typeface="Calibri" panose="020F0502020204030204" pitchFamily="34" charset="0"/>
                <a:cs typeface="Times New Roman" panose="02020603050405020304" pitchFamily="18" charset="0"/>
              </a:rPr>
              <a:t>ცხრილი 2.</a:t>
            </a:r>
            <a:r>
              <a:rPr lang="ka-GE" sz="1600" dirty="0" smtClean="0">
                <a:ea typeface="Calibri" panose="020F0502020204030204" pitchFamily="34" charset="0"/>
                <a:cs typeface="Times New Roman" panose="02020603050405020304" pitchFamily="18" charset="0"/>
              </a:rPr>
              <a:t> </a:t>
            </a:r>
            <a:r>
              <a:rPr lang="ka-GE" dirty="0" smtClean="0">
                <a:ea typeface="Calibri" panose="020F0502020204030204" pitchFamily="34" charset="0"/>
                <a:cs typeface="Times New Roman" panose="02020603050405020304" pitchFamily="18" charset="0"/>
              </a:rPr>
              <a:t>ბიუჯეტის შესრულება 2017 და 2018 წლის 9 თვის მდგომარეობით</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760375" y="1294471"/>
            <a:ext cx="7029061" cy="410882"/>
          </a:xfrm>
          <a:prstGeom prst="rect">
            <a:avLst/>
          </a:prstGeom>
        </p:spPr>
        <p:txBody>
          <a:bodyPr wrap="square">
            <a:spAutoFit/>
          </a:bodyPr>
          <a:lstStyle/>
          <a:p>
            <a:pPr marL="457200" algn="r">
              <a:lnSpc>
                <a:spcPct val="115000"/>
              </a:lnSpc>
              <a:spcAft>
                <a:spcPts val="0"/>
              </a:spcAft>
            </a:pPr>
            <a:r>
              <a:rPr lang="ka-GE" dirty="0">
                <a:ea typeface="Calibri" panose="020F0502020204030204" pitchFamily="34" charset="0"/>
                <a:cs typeface="Times New Roman" panose="02020603050405020304" pitchFamily="18" charset="0"/>
              </a:rPr>
              <a:t>.                                                                              </a:t>
            </a:r>
            <a:r>
              <a:rPr lang="ka-GE" sz="800" dirty="0">
                <a:ea typeface="Calibri" panose="020F0502020204030204" pitchFamily="34" charset="0"/>
                <a:cs typeface="Times New Roman" panose="02020603050405020304" pitchFamily="18" charset="0"/>
              </a:rPr>
              <a:t>თანხა ათას ლარებში</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22364250"/>
              </p:ext>
            </p:extLst>
          </p:nvPr>
        </p:nvGraphicFramePr>
        <p:xfrm>
          <a:off x="849084" y="1757157"/>
          <a:ext cx="10366311" cy="4951552"/>
        </p:xfrm>
        <a:graphic>
          <a:graphicData uri="http://schemas.openxmlformats.org/drawingml/2006/table">
            <a:tbl>
              <a:tblPr firstRow="1" firstCol="1" bandRow="1">
                <a:tableStyleId>{5C22544A-7EE6-4342-B048-85BDC9FD1C3A}</a:tableStyleId>
              </a:tblPr>
              <a:tblGrid>
                <a:gridCol w="2140739">
                  <a:extLst>
                    <a:ext uri="{9D8B030D-6E8A-4147-A177-3AD203B41FA5}">
                      <a16:colId xmlns:a16="http://schemas.microsoft.com/office/drawing/2014/main" val="3964642681"/>
                    </a:ext>
                  </a:extLst>
                </a:gridCol>
                <a:gridCol w="1509081">
                  <a:extLst>
                    <a:ext uri="{9D8B030D-6E8A-4147-A177-3AD203B41FA5}">
                      <a16:colId xmlns:a16="http://schemas.microsoft.com/office/drawing/2014/main" val="3328483788"/>
                    </a:ext>
                  </a:extLst>
                </a:gridCol>
                <a:gridCol w="1216965">
                  <a:extLst>
                    <a:ext uri="{9D8B030D-6E8A-4147-A177-3AD203B41FA5}">
                      <a16:colId xmlns:a16="http://schemas.microsoft.com/office/drawing/2014/main" val="1175023648"/>
                    </a:ext>
                  </a:extLst>
                </a:gridCol>
                <a:gridCol w="771787">
                  <a:extLst>
                    <a:ext uri="{9D8B030D-6E8A-4147-A177-3AD203B41FA5}">
                      <a16:colId xmlns:a16="http://schemas.microsoft.com/office/drawing/2014/main" val="2772022040"/>
                    </a:ext>
                  </a:extLst>
                </a:gridCol>
                <a:gridCol w="950722">
                  <a:extLst>
                    <a:ext uri="{9D8B030D-6E8A-4147-A177-3AD203B41FA5}">
                      <a16:colId xmlns:a16="http://schemas.microsoft.com/office/drawing/2014/main" val="110833810"/>
                    </a:ext>
                  </a:extLst>
                </a:gridCol>
                <a:gridCol w="950722">
                  <a:extLst>
                    <a:ext uri="{9D8B030D-6E8A-4147-A177-3AD203B41FA5}">
                      <a16:colId xmlns:a16="http://schemas.microsoft.com/office/drawing/2014/main" val="1945442980"/>
                    </a:ext>
                  </a:extLst>
                </a:gridCol>
                <a:gridCol w="950722">
                  <a:extLst>
                    <a:ext uri="{9D8B030D-6E8A-4147-A177-3AD203B41FA5}">
                      <a16:colId xmlns:a16="http://schemas.microsoft.com/office/drawing/2014/main" val="403834020"/>
                    </a:ext>
                  </a:extLst>
                </a:gridCol>
                <a:gridCol w="950722">
                  <a:extLst>
                    <a:ext uri="{9D8B030D-6E8A-4147-A177-3AD203B41FA5}">
                      <a16:colId xmlns:a16="http://schemas.microsoft.com/office/drawing/2014/main" val="2213521035"/>
                    </a:ext>
                  </a:extLst>
                </a:gridCol>
                <a:gridCol w="924851">
                  <a:extLst>
                    <a:ext uri="{9D8B030D-6E8A-4147-A177-3AD203B41FA5}">
                      <a16:colId xmlns:a16="http://schemas.microsoft.com/office/drawing/2014/main" val="1290885589"/>
                    </a:ext>
                  </a:extLst>
                </a:gridCol>
              </a:tblGrid>
              <a:tr h="531138">
                <a:tc rowSpan="2">
                  <a:txBody>
                    <a:bodyPr/>
                    <a:lstStyle/>
                    <a:p>
                      <a:pPr algn="just">
                        <a:spcAft>
                          <a:spcPts val="0"/>
                        </a:spcAft>
                      </a:pPr>
                      <a:r>
                        <a:rPr lang="ka-GE" sz="1000">
                          <a:effectLst/>
                        </a:rPr>
                        <a:t> </a:t>
                      </a:r>
                      <a:endParaRPr lang="ka-GE" sz="1200">
                        <a:effectLst/>
                      </a:endParaRPr>
                    </a:p>
                    <a:p>
                      <a:pPr algn="just">
                        <a:spcAft>
                          <a:spcPts val="0"/>
                        </a:spcAft>
                      </a:pPr>
                      <a:r>
                        <a:rPr lang="ka-GE" sz="1000">
                          <a:effectLst/>
                        </a:rPr>
                        <a:t>დასახელება</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tc>
                <a:tc gridSpan="4">
                  <a:txBody>
                    <a:bodyPr/>
                    <a:lstStyle/>
                    <a:p>
                      <a:pPr algn="ctr">
                        <a:spcAft>
                          <a:spcPts val="0"/>
                        </a:spcAft>
                      </a:pPr>
                      <a:r>
                        <a:rPr lang="ka-GE" sz="1000">
                          <a:effectLst/>
                        </a:rPr>
                        <a:t>2017 წელი</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tc>
                <a:tc hMerge="1">
                  <a:txBody>
                    <a:bodyPr/>
                    <a:lstStyle/>
                    <a:p>
                      <a:endParaRPr lang="ka-GE"/>
                    </a:p>
                  </a:txBody>
                  <a:tcPr/>
                </a:tc>
                <a:tc hMerge="1">
                  <a:txBody>
                    <a:bodyPr/>
                    <a:lstStyle/>
                    <a:p>
                      <a:endParaRPr lang="ka-GE"/>
                    </a:p>
                  </a:txBody>
                  <a:tcPr/>
                </a:tc>
                <a:tc hMerge="1">
                  <a:txBody>
                    <a:bodyPr/>
                    <a:lstStyle/>
                    <a:p>
                      <a:endParaRPr lang="ka-GE"/>
                    </a:p>
                  </a:txBody>
                  <a:tcPr/>
                </a:tc>
                <a:tc gridSpan="4">
                  <a:txBody>
                    <a:bodyPr/>
                    <a:lstStyle/>
                    <a:p>
                      <a:pPr>
                        <a:lnSpc>
                          <a:spcPct val="115000"/>
                        </a:lnSpc>
                        <a:spcAft>
                          <a:spcPts val="1000"/>
                        </a:spcAft>
                      </a:pPr>
                      <a:r>
                        <a:rPr lang="ka-GE" sz="1000">
                          <a:effectLst/>
                        </a:rPr>
                        <a:t>2018 წელი </a:t>
                      </a:r>
                      <a:r>
                        <a:rPr lang="ka-GE" sz="900">
                          <a:effectLst/>
                        </a:rPr>
                        <a:t>(9 თვის მდგომარეობით)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hMerge="1">
                  <a:txBody>
                    <a:bodyPr/>
                    <a:lstStyle/>
                    <a:p>
                      <a:endParaRPr lang="ka-GE"/>
                    </a:p>
                  </a:txBody>
                  <a:tcPr/>
                </a:tc>
                <a:tc hMerge="1">
                  <a:txBody>
                    <a:bodyPr/>
                    <a:lstStyle/>
                    <a:p>
                      <a:endParaRPr lang="ka-GE"/>
                    </a:p>
                  </a:txBody>
                  <a:tcPr/>
                </a:tc>
                <a:extLst>
                  <a:ext uri="{0D108BD9-81ED-4DB2-BD59-A6C34878D82A}">
                    <a16:rowId xmlns:a16="http://schemas.microsoft.com/office/drawing/2014/main" val="3099807589"/>
                  </a:ext>
                </a:extLst>
              </a:tr>
              <a:tr h="990723">
                <a:tc vMerge="1">
                  <a:txBody>
                    <a:bodyPr/>
                    <a:lstStyle/>
                    <a:p>
                      <a:endParaRPr lang="ka-GE"/>
                    </a:p>
                  </a:txBody>
                  <a:tcPr/>
                </a:tc>
                <a:tc>
                  <a:txBody>
                    <a:bodyPr/>
                    <a:lstStyle/>
                    <a:p>
                      <a:pPr algn="ctr">
                        <a:spcAft>
                          <a:spcPts val="0"/>
                        </a:spcAft>
                      </a:pPr>
                      <a:r>
                        <a:rPr lang="ka-GE" sz="1000">
                          <a:effectLst/>
                        </a:rPr>
                        <a:t>გეგმა</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ფაქტი</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წლიური გეგმა</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9 თვის ფაქტი</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extLst>
                  <a:ext uri="{0D108BD9-81ED-4DB2-BD59-A6C34878D82A}">
                    <a16:rowId xmlns:a16="http://schemas.microsoft.com/office/drawing/2014/main" val="2441543490"/>
                  </a:ext>
                </a:extLst>
              </a:tr>
              <a:tr h="815283">
                <a:tc>
                  <a:txBody>
                    <a:bodyPr/>
                    <a:lstStyle/>
                    <a:p>
                      <a:pPr>
                        <a:lnSpc>
                          <a:spcPct val="115000"/>
                        </a:lnSpc>
                        <a:spcAft>
                          <a:spcPts val="1000"/>
                        </a:spcAft>
                      </a:pPr>
                      <a:r>
                        <a:rPr lang="ru-RU" sz="1200">
                          <a:effectLst/>
                        </a:rPr>
                        <a:t>შემოსავლები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19333,4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19584,7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251.3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101,3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ka-GE" sz="1100">
                          <a:effectLst/>
                        </a:rPr>
                        <a:t>21764,0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14014,0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7750,0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64,4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042705"/>
                  </a:ext>
                </a:extLst>
              </a:tr>
              <a:tr h="815283">
                <a:tc>
                  <a:txBody>
                    <a:bodyPr/>
                    <a:lstStyle/>
                    <a:p>
                      <a:pPr>
                        <a:lnSpc>
                          <a:spcPct val="115000"/>
                        </a:lnSpc>
                        <a:spcAft>
                          <a:spcPts val="1000"/>
                        </a:spcAft>
                      </a:pPr>
                      <a:r>
                        <a:rPr lang="ru-RU" sz="900">
                          <a:effectLst/>
                        </a:rPr>
                        <a:t> გადასახადები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7980,0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7852,</a:t>
                      </a:r>
                      <a:r>
                        <a:rPr lang="en-US" sz="1100">
                          <a:effectLst/>
                        </a:rPr>
                        <a:t>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127,3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98,4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ka-GE" sz="1100">
                          <a:effectLst/>
                        </a:rPr>
                        <a:t>6950,0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6220,6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729,4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89,5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086559"/>
                  </a:ext>
                </a:extLst>
              </a:tr>
              <a:tr h="815283">
                <a:tc>
                  <a:txBody>
                    <a:bodyPr/>
                    <a:lstStyle/>
                    <a:p>
                      <a:pPr>
                        <a:lnSpc>
                          <a:spcPct val="115000"/>
                        </a:lnSpc>
                        <a:spcAft>
                          <a:spcPts val="1000"/>
                        </a:spcAft>
                      </a:pPr>
                      <a:r>
                        <a:rPr lang="ru-RU" sz="900">
                          <a:effectLst/>
                        </a:rPr>
                        <a:t>   გრანტები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10075,4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100">
                          <a:effectLst/>
                        </a:rPr>
                        <a:t>10 002,0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-73.4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1100">
                          <a:effectLst/>
                        </a:rPr>
                        <a:t>99.3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ka-GE" sz="1100">
                          <a:effectLst/>
                        </a:rPr>
                        <a:t>13364,0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6530,3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9833,7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48,8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2831578"/>
                  </a:ext>
                </a:extLst>
              </a:tr>
              <a:tr h="983842">
                <a:tc>
                  <a:txBody>
                    <a:bodyPr/>
                    <a:lstStyle/>
                    <a:p>
                      <a:pPr>
                        <a:lnSpc>
                          <a:spcPct val="115000"/>
                        </a:lnSpc>
                        <a:spcAft>
                          <a:spcPts val="1000"/>
                        </a:spcAft>
                      </a:pPr>
                      <a:r>
                        <a:rPr lang="ru-RU" sz="900">
                          <a:effectLst/>
                        </a:rPr>
                        <a:t>    სხვა შემოსავლები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1308,0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1730,0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422,0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1100">
                          <a:effectLst/>
                        </a:rPr>
                        <a:t>132,3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ka-GE" sz="1100">
                          <a:effectLst/>
                        </a:rPr>
                        <a:t>1449,0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1263,1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a:effectLst/>
                        </a:rPr>
                        <a:t>185,9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ka-GE" sz="1100" dirty="0">
                          <a:effectLst/>
                        </a:rPr>
                        <a:t>87,2</a:t>
                      </a:r>
                      <a:endParaRPr lang="ka-G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6174434"/>
                  </a:ext>
                </a:extLst>
              </a:tr>
            </a:tbl>
          </a:graphicData>
        </a:graphic>
      </p:graphicFrame>
    </p:spTree>
    <p:extLst>
      <p:ext uri="{BB962C8B-B14F-4D97-AF65-F5344CB8AC3E}">
        <p14:creationId xmlns:p14="http://schemas.microsoft.com/office/powerpoint/2010/main" val="2597307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49290" y="1477939"/>
            <a:ext cx="11793893" cy="4031873"/>
          </a:xfrm>
          <a:prstGeom prst="rect">
            <a:avLst/>
          </a:prstGeom>
        </p:spPr>
        <p:txBody>
          <a:bodyPr wrap="square">
            <a:spAutoFit/>
          </a:bodyPr>
          <a:lstStyle/>
          <a:p>
            <a:pPr marL="90170" marR="90170" indent="359410" algn="ctr">
              <a:spcAft>
                <a:spcPts val="0"/>
              </a:spcAft>
            </a:pPr>
            <a:r>
              <a:rPr lang="ka-GE" sz="2000" b="1" dirty="0">
                <a:solidFill>
                  <a:srgbClr val="000000"/>
                </a:solidFill>
                <a:ea typeface="Calibri" panose="020F0502020204030204" pitchFamily="34" charset="0"/>
                <a:cs typeface="Sylfaen" panose="010A0502050306030303" pitchFamily="18" charset="0"/>
              </a:rPr>
              <a:t>თავი </a:t>
            </a:r>
            <a:r>
              <a:rPr lang="en-US" sz="2000" b="1" dirty="0">
                <a:solidFill>
                  <a:srgbClr val="000000"/>
                </a:solidFill>
                <a:latin typeface="Sylfaen" panose="010A0502050306030303" pitchFamily="18" charset="0"/>
                <a:ea typeface="Calibri" panose="020F0502020204030204" pitchFamily="34" charset="0"/>
                <a:cs typeface="Sylfaen" panose="010A0502050306030303" pitchFamily="18" charset="0"/>
              </a:rPr>
              <a:t>III.  </a:t>
            </a:r>
            <a:r>
              <a:rPr lang="ka-GE" sz="2000" b="1" dirty="0">
                <a:solidFill>
                  <a:srgbClr val="000000"/>
                </a:solidFill>
                <a:ea typeface="Calibri" panose="020F0502020204030204" pitchFamily="34" charset="0"/>
                <a:cs typeface="Sylfaen" panose="010A0502050306030303" pitchFamily="18" charset="0"/>
              </a:rPr>
              <a:t>ახალციხის მუნიციპალიტეტის პრიორიტეტები და პროგრამები 2019-2022 წლებისთვის</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ka-GE" sz="2000" b="1"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განვითარების ძირითადი  პრიორიტეტები 2019-2022 წლებისთვის, ისევე როგორც 2017-2018 წლებში უცვლელი რჩება. კერძოდ:</a:t>
            </a:r>
            <a:endParaRPr lang="ka-GE"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Sylfaen" panose="010A0502050306030303" pitchFamily="18" charset="0"/>
              <a:buChar char="-"/>
            </a:pPr>
            <a:r>
              <a:rPr lang="ka-GE" dirty="0">
                <a:solidFill>
                  <a:srgbClr val="000000"/>
                </a:solidFill>
                <a:ea typeface="Calibri" panose="020F0502020204030204" pitchFamily="34" charset="0"/>
                <a:cs typeface="Sylfaen" panose="010A0502050306030303" pitchFamily="18" charset="0"/>
              </a:rPr>
              <a:t>ეფექტური მმართველობა</a:t>
            </a:r>
            <a:endParaRPr lang="ka-GE" dirty="0">
              <a:solidFill>
                <a:srgbClr val="000000"/>
              </a:solidFill>
              <a:latin typeface="LitNusx" pitchFamily="2" charset="0"/>
              <a:ea typeface="Calibri" panose="020F0502020204030204" pitchFamily="34" charset="0"/>
              <a:cs typeface="Sylfaen" panose="010A0502050306030303" pitchFamily="18" charset="0"/>
            </a:endParaRPr>
          </a:p>
          <a:p>
            <a:pPr marL="342900" marR="90170" lvl="0" indent="-342900" algn="just">
              <a:spcAft>
                <a:spcPts val="0"/>
              </a:spcAft>
              <a:buFont typeface="Sylfaen" panose="010A0502050306030303" pitchFamily="18" charset="0"/>
              <a:buChar char="-"/>
            </a:pPr>
            <a:r>
              <a:rPr lang="ka-GE" dirty="0">
                <a:solidFill>
                  <a:srgbClr val="000000"/>
                </a:solidFill>
                <a:ea typeface="Calibri" panose="020F0502020204030204" pitchFamily="34" charset="0"/>
                <a:cs typeface="Sylfaen" panose="010A0502050306030303" pitchFamily="18" charset="0"/>
              </a:rPr>
              <a:t>მშენებლობა, რეაბილიტაცია, ინფრასტრუქტურის ექსპლოატაცია</a:t>
            </a:r>
            <a:endParaRPr lang="ka-GE" dirty="0">
              <a:solidFill>
                <a:srgbClr val="000000"/>
              </a:solidFill>
              <a:latin typeface="LitNusx" pitchFamily="2" charset="0"/>
              <a:ea typeface="Calibri" panose="020F0502020204030204" pitchFamily="34" charset="0"/>
              <a:cs typeface="Sylfaen" panose="010A0502050306030303" pitchFamily="18" charset="0"/>
            </a:endParaRPr>
          </a:p>
          <a:p>
            <a:pPr marL="342900" marR="90170" lvl="0" indent="-342900" algn="just">
              <a:spcAft>
                <a:spcPts val="0"/>
              </a:spcAft>
              <a:buFont typeface="Sylfaen" panose="010A0502050306030303" pitchFamily="18" charset="0"/>
              <a:buChar char="-"/>
            </a:pP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განათლება</a:t>
            </a:r>
            <a:endParaRPr lang="ka-GE" dirty="0">
              <a:solidFill>
                <a:srgbClr val="000000"/>
              </a:solidFill>
              <a:latin typeface="LitNusx" pitchFamily="2" charset="0"/>
              <a:ea typeface="Calibri" panose="020F0502020204030204" pitchFamily="34" charset="0"/>
              <a:cs typeface="Sylfaen" panose="010A0502050306030303" pitchFamily="18" charset="0"/>
            </a:endParaRPr>
          </a:p>
          <a:p>
            <a:pPr marL="342900" marR="90170" lvl="0" indent="-342900" algn="just">
              <a:spcAft>
                <a:spcPts val="0"/>
              </a:spcAft>
              <a:buFont typeface="Sylfaen" panose="010A0502050306030303" pitchFamily="18" charset="0"/>
              <a:buChar char="-"/>
            </a:pPr>
            <a:r>
              <a:rPr lang="ka-GE" dirty="0">
                <a:solidFill>
                  <a:srgbClr val="000000"/>
                </a:solidFill>
                <a:ea typeface="Calibri" panose="020F0502020204030204" pitchFamily="34" charset="0"/>
                <a:cs typeface="Sylfaen" panose="010A0502050306030303" pitchFamily="18" charset="0"/>
              </a:rPr>
              <a:t>ტურიზმი, კულტურა, რელიგია, სპორტი</a:t>
            </a:r>
            <a:endParaRPr lang="ka-GE" dirty="0">
              <a:solidFill>
                <a:srgbClr val="000000"/>
              </a:solidFill>
              <a:latin typeface="LitNusx" pitchFamily="2" charset="0"/>
              <a:ea typeface="Calibri" panose="020F0502020204030204" pitchFamily="34" charset="0"/>
              <a:cs typeface="Sylfaen" panose="010A0502050306030303" pitchFamily="18" charset="0"/>
            </a:endParaRPr>
          </a:p>
          <a:p>
            <a:pPr marL="342900" marR="90170" lvl="0" indent="-342900" algn="just">
              <a:spcAft>
                <a:spcPts val="0"/>
              </a:spcAft>
              <a:buFont typeface="Sylfaen" panose="010A0502050306030303" pitchFamily="18" charset="0"/>
              <a:buChar char="-"/>
            </a:pPr>
            <a:r>
              <a:rPr lang="ka-GE" dirty="0">
                <a:solidFill>
                  <a:srgbClr val="000000"/>
                </a:solidFill>
                <a:ea typeface="Calibri" panose="020F0502020204030204" pitchFamily="34" charset="0"/>
                <a:cs typeface="Sylfaen" panose="010A0502050306030303" pitchFamily="18" charset="0"/>
              </a:rPr>
              <a:t>ჯანდაცვა და სოციალური პროგრამები</a:t>
            </a:r>
            <a:endParaRPr lang="ka-GE" dirty="0">
              <a:solidFill>
                <a:srgbClr val="000000"/>
              </a:solidFill>
              <a:latin typeface="LitNusx" pitchFamily="2" charset="0"/>
              <a:ea typeface="Calibri" panose="020F0502020204030204" pitchFamily="34" charset="0"/>
              <a:cs typeface="Sylfaen" panose="010A0502050306030303" pitchFamily="18" charset="0"/>
            </a:endParaRPr>
          </a:p>
          <a:p>
            <a:pPr marR="90170"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Calibri" panose="020F0502020204030204" pitchFamily="34" charset="0"/>
                <a:cs typeface="Sylfaen" panose="010A0502050306030303" pitchFamily="18" charset="0"/>
              </a:rPr>
              <a:t> ზემოაღნიშნული პრიორიტეტების ფარგლებში დაგეგმილი პროგრამების და პროექტების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განხორციელებით</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მივიღებთ</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თანამედროვე</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განვითარებულ</a:t>
            </a:r>
            <a:r>
              <a:rPr lang="ka-GE" dirty="0">
                <a:solidFill>
                  <a:srgbClr val="000000"/>
                </a:solidFill>
                <a:ea typeface="Calibri" panose="020F0502020204030204" pitchFamily="34" charset="0"/>
                <a:cs typeface="Sylfaen" panose="010A0502050306030303" pitchFamily="18" charset="0"/>
              </a:rPr>
              <a:t>, ტურისტებისათვის და არამარტო ტურისტებისათვის მიმზიდველ</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ინფრასტრუქტურის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მქონე</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მუნიციპალიტეტს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უსაფრთხო</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და</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სტაბილური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ბიზნეს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გარემოთი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და</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ეფექტიანი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მმართველობით</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1054286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35536" y="919583"/>
            <a:ext cx="11644604" cy="5476884"/>
          </a:xfrm>
          <a:prstGeom prst="rect">
            <a:avLst/>
          </a:prstGeom>
        </p:spPr>
        <p:txBody>
          <a:bodyPr wrap="square">
            <a:spAutoFit/>
          </a:bodyPr>
          <a:lstStyle/>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პრიორიტეტი 1. ეფექტური მმართველობა.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Calibri" panose="020F0502020204030204" pitchFamily="34" charset="0"/>
                <a:cs typeface="Sylfaen" panose="010A0502050306030303" pitchFamily="18" charset="0"/>
              </a:rPr>
              <a:t>პრიორიტეტის ბიუჯეტი 2019 </a:t>
            </a:r>
            <a:r>
              <a:rPr lang="ka-GE" sz="1600" b="1" dirty="0">
                <a:solidFill>
                  <a:srgbClr val="000000"/>
                </a:solidFill>
                <a:ea typeface="Calibri" panose="020F0502020204030204" pitchFamily="34" charset="0"/>
                <a:cs typeface="Sylfaen" panose="010A0502050306030303" pitchFamily="18" charset="0"/>
              </a:rPr>
              <a:t>წლისთვის განისაზღრა </a:t>
            </a:r>
            <a:r>
              <a:rPr lang="en-US" sz="1600" b="1" dirty="0">
                <a:solidFill>
                  <a:srgbClr val="000000"/>
                </a:solidFill>
                <a:latin typeface="Sylfaen" panose="010A0502050306030303" pitchFamily="18" charset="0"/>
                <a:ea typeface="Calibri" panose="020F0502020204030204" pitchFamily="34" charset="0"/>
                <a:cs typeface="Sylfaen" panose="010A0502050306030303" pitchFamily="18" charset="0"/>
              </a:rPr>
              <a:t>15 900.0 </a:t>
            </a:r>
            <a:r>
              <a:rPr lang="ka-GE" sz="1600" b="1" dirty="0">
                <a:ea typeface="Calibri" panose="020F0502020204030204" pitchFamily="34" charset="0"/>
                <a:cs typeface="Sylfaen" panose="010A0502050306030303" pitchFamily="18" charset="0"/>
              </a:rPr>
              <a:t>ათასი ლარით.</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ახალციხის მუნიციპალიტეტის ეფექტური მმართველობა ითვალისწინებს აღმასრულებელი და წარმომადგენლობითი ორგანოების შეუფერხებელი და გამართული საქმიანობის უზრუნველყოფას. </a:t>
            </a:r>
            <a:endParaRPr lang="ka-GE" dirty="0">
              <a:solidFill>
                <a:srgbClr val="000000"/>
              </a:solidFill>
              <a:latin typeface="LitNusx" pitchFamily="2" charset="0"/>
              <a:ea typeface="Calibri" panose="020F0502020204030204" pitchFamily="34" charset="0"/>
              <a:cs typeface="LitNusx" pitchFamily="2"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Calibri" panose="020F0502020204030204" pitchFamily="34" charset="0"/>
                <a:cs typeface="Sylfaen" panose="010A0502050306030303"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Calibri" panose="020F0502020204030204" pitchFamily="34" charset="0"/>
                <a:cs typeface="Sylfaen" panose="010A0502050306030303"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nSpc>
                <a:spcPct val="115000"/>
              </a:lnSpc>
              <a:spcAft>
                <a:spcPts val="0"/>
              </a:spcAft>
            </a:pPr>
            <a:r>
              <a:rPr lang="ka-GE" sz="1600" b="1" dirty="0">
                <a:ea typeface="Calibri" panose="020F0502020204030204" pitchFamily="34" charset="0"/>
                <a:cs typeface="Sylfaen" panose="010A0502050306030303" pitchFamily="18" charset="0"/>
              </a:rPr>
              <a:t>პროგრამა 1: მმართველობა-ადმინისტრირება ( საბიუჯეტო კოდი 01 00 )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dirty="0">
                <a:ea typeface="Calibri" panose="020F0502020204030204" pitchFamily="34" charset="0"/>
                <a:cs typeface="Sylfaen" panose="010A0502050306030303"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dirty="0">
                <a:ea typeface="Calibri" panose="020F0502020204030204" pitchFamily="34" charset="0"/>
                <a:cs typeface="Sylfaen" panose="010A0502050306030303" pitchFamily="18" charset="0"/>
              </a:rPr>
              <a:t>პროგრამის მიზანია თანამედროვე მართვის სტანდარტებსა და კანონმდებლობასთან თავსებადი მართვის მრავალფუნქციური, თანამედროვე სისტემის დანერგვა, წარმომადგენლობითი და აღმასრულებელი ორგანოების სისტემაში შემავალი სტრუქტურული ერთეულების და ტერიტორიული ორგანოების საქმიანობის პროცესში გამოვლენილი ხარვეზების აღმოფხვრა. მმართველი ორგანოების სერთიფიცირებული, მაღალკვალიფიციური კადრებით დაკომპლექტება.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b="1" dirty="0">
                <a:ea typeface="Calibri" panose="020F0502020204030204" pitchFamily="34" charset="0"/>
                <a:cs typeface="Times New Roman" panose="02020603050405020304" pitchFamily="18" charset="0"/>
              </a:rPr>
              <a:t>საბოლოო შედეგი: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18770" marR="111760" algn="just">
              <a:lnSpc>
                <a:spcPct val="115000"/>
              </a:lnSpc>
              <a:spcAft>
                <a:spcPts val="1000"/>
              </a:spcAft>
            </a:pPr>
            <a:r>
              <a:rPr lang="ka-GE" dirty="0">
                <a:ea typeface="Calibri" panose="020F0502020204030204" pitchFamily="34" charset="0"/>
                <a:cs typeface="Times New Roman" panose="02020603050405020304" pitchFamily="18" charset="0"/>
              </a:rPr>
              <a:t>ახალციხის მუნიციპალიტეტში ჩამოყალიბებულია გამართული, თანამედროვე სტანდარტებთან შესაბამისი ეფექტური მმართველობა;</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397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246895" y="989044"/>
            <a:ext cx="11821885" cy="5479962"/>
          </a:xfrm>
          <a:prstGeom prst="rect">
            <a:avLst/>
          </a:prstGeom>
        </p:spPr>
        <p:txBody>
          <a:bodyPr wrap="square">
            <a:spAutoFit/>
          </a:bodyPr>
          <a:lstStyle/>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პროგრამა 1.1 </a:t>
            </a: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საკრებულო (საბიუჯეტო კოდი 01 01)</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მიზანი: </a:t>
            </a:r>
            <a:r>
              <a:rPr lang="ka-GE" dirty="0">
                <a:solidFill>
                  <a:srgbClr val="000000"/>
                </a:solidFill>
                <a:ea typeface="Calibri" panose="020F0502020204030204" pitchFamily="34" charset="0"/>
                <a:cs typeface="Sylfaen" panose="010A0502050306030303" pitchFamily="18" charset="0"/>
              </a:rPr>
              <a:t>საკრებულოს წევრების მიერ</a:t>
            </a:r>
            <a:r>
              <a:rPr lang="ka-GE" b="1" dirty="0">
                <a:solidFill>
                  <a:srgbClr val="000000"/>
                </a:solidFill>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ადგილობრივი თვითმმართველობის კოდექსით და სხვა საკანონმდებლო აქტებით მინიჭებული უფლება-მოსილებების კეთილსინდისიერად და მაღალკვალიფიციურად შესრულება.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en-GB" b="1" dirty="0" smtClean="0">
                <a:solidFill>
                  <a:srgbClr val="000000"/>
                </a:solidFill>
                <a:highlight>
                  <a:srgbClr val="FFFF00"/>
                </a:highlight>
                <a:ea typeface="Calibri" panose="020F0502020204030204" pitchFamily="34" charset="0"/>
                <a:cs typeface="Sylfaen" panose="010A0502050306030303" pitchFamily="18" charset="0"/>
              </a:rPr>
              <a:t> </a:t>
            </a:r>
            <a:r>
              <a:rPr lang="ka-GE" sz="1600" b="1" dirty="0" smtClean="0">
                <a:ea typeface="Calibri" panose="020F0502020204030204" pitchFamily="34" charset="0"/>
                <a:cs typeface="Sylfaen" panose="010A0502050306030303" pitchFamily="18" charset="0"/>
              </a:rPr>
              <a:t>პროგრამა </a:t>
            </a:r>
            <a:r>
              <a:rPr lang="ka-GE" sz="1600" b="1" dirty="0">
                <a:ea typeface="Calibri" panose="020F0502020204030204" pitchFamily="34" charset="0"/>
                <a:cs typeface="Sylfaen" panose="010A0502050306030303" pitchFamily="18" charset="0"/>
              </a:rPr>
              <a:t>1.2 </a:t>
            </a:r>
            <a:r>
              <a:rPr lang="ka-GE" sz="1600" dirty="0">
                <a:ea typeface="Calibri" panose="020F0502020204030204" pitchFamily="34" charset="0"/>
                <a:cs typeface="Sylfaen" panose="010A0502050306030303" pitchFamily="18" charset="0"/>
              </a:rPr>
              <a:t>ახალციხის მუნიციპალიტეტის </a:t>
            </a:r>
            <a:r>
              <a:rPr lang="ka-GE" dirty="0">
                <a:ea typeface="Calibri" panose="020F0502020204030204" pitchFamily="34" charset="0"/>
                <a:cs typeface="Sylfaen" panose="010A0502050306030303" pitchFamily="18" charset="0"/>
              </a:rPr>
              <a:t>მერია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R="90170" algn="just">
              <a:spcAft>
                <a:spcPts val="0"/>
              </a:spcAft>
            </a:pPr>
            <a:r>
              <a:rPr lang="ka-GE" dirty="0">
                <a:solidFill>
                  <a:srgbClr val="000000"/>
                </a:solidFill>
                <a:ea typeface="Calibri" panose="020F0502020204030204" pitchFamily="34" charset="0"/>
                <a:cs typeface="Sylfaen" panose="010A0502050306030303" pitchFamily="18" charset="0"/>
              </a:rPr>
              <a:t> (საბიუჯეტო კოდი 01 02)</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 </a:t>
            </a:r>
            <a:r>
              <a:rPr lang="ka-GE" sz="1600" b="1" dirty="0" smtClean="0">
                <a:ea typeface="Calibri" panose="020F0502020204030204" pitchFamily="34" charset="0"/>
                <a:cs typeface="Sylfaen" panose="010A0502050306030303" pitchFamily="18" charset="0"/>
              </a:rPr>
              <a:t>პროგრამის </a:t>
            </a:r>
            <a:r>
              <a:rPr lang="ka-GE" sz="1600" b="1" dirty="0">
                <a:ea typeface="Calibri" panose="020F0502020204030204" pitchFamily="34" charset="0"/>
                <a:cs typeface="Sylfaen" panose="010A0502050306030303" pitchFamily="18" charset="0"/>
              </a:rPr>
              <a:t>მიზანი:  </a:t>
            </a:r>
            <a:r>
              <a:rPr lang="ka-GE" dirty="0">
                <a:ea typeface="Calibri" panose="020F0502020204030204" pitchFamily="34" charset="0"/>
                <a:cs typeface="Sylfaen" panose="010A0502050306030303" pitchFamily="18" charset="0"/>
              </a:rPr>
              <a:t>მერიის დაქვემდებარებაში არსებული ორგანოების სრულფასოვანი მუშაობა.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dirty="0">
                <a:ea typeface="Calibri" panose="020F0502020204030204" pitchFamily="34" charset="0"/>
                <a:cs typeface="Sylfaen" panose="010A0502050306030303" pitchFamily="18" charset="0"/>
              </a:rPr>
              <a:t>სახელმწიფო შესყიდვების გამჭვირვალობის უზრუნველყოფა. პროგრამაში გათვალისწინებული შიდა აუდიტორული სისტემის გამართული მუშაობა, </a:t>
            </a:r>
            <a:r>
              <a:rPr lang="ru-RU" dirty="0">
                <a:latin typeface="Sylfaen" panose="010A0502050306030303" pitchFamily="18" charset="0"/>
                <a:ea typeface="Calibri" panose="020F0502020204030204" pitchFamily="34" charset="0"/>
                <a:cs typeface="Sylfaen" panose="010A0502050306030303" pitchFamily="18" charset="0"/>
              </a:rPr>
              <a:t>საფინანსო</a:t>
            </a:r>
            <a:r>
              <a:rPr lang="ka-GE" dirty="0">
                <a:ea typeface="Calibri" panose="020F0502020204030204" pitchFamily="34" charset="0"/>
                <a:cs typeface="Sylfaen" panose="010A0502050306030303" pitchFamily="18" charset="0"/>
              </a:rPr>
              <a:t>-საბიუჯეტო </a:t>
            </a:r>
            <a:r>
              <a:rPr lang="ru-RU" dirty="0">
                <a:latin typeface="Sylfaen" panose="010A0502050306030303" pitchFamily="18" charset="0"/>
                <a:ea typeface="Calibri" panose="020F0502020204030204" pitchFamily="34" charset="0"/>
                <a:cs typeface="Sylfaen" panose="010A0502050306030303" pitchFamily="18" charset="0"/>
              </a:rPr>
              <a:t>სისტემის მოწესრიგების ღონისძიებები</a:t>
            </a:r>
            <a:r>
              <a:rPr lang="ka-GE" dirty="0">
                <a:ea typeface="Calibri" panose="020F0502020204030204" pitchFamily="34" charset="0"/>
                <a:cs typeface="Sylfaen" panose="010A0502050306030303" pitchFamily="18" charset="0"/>
              </a:rPr>
              <a:t>.</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 </a:t>
            </a:r>
            <a:r>
              <a:rPr lang="en-GB" dirty="0" smtClean="0">
                <a:solidFill>
                  <a:srgbClr val="000000"/>
                </a:solidFill>
                <a:latin typeface="LitNusx" pitchFamily="2" charset="0"/>
                <a:ea typeface="Calibri" panose="020F0502020204030204" pitchFamily="34" charset="0"/>
                <a:cs typeface="Sylfaen" panose="010A0502050306030303" pitchFamily="18" charset="0"/>
              </a:rPr>
              <a:t> </a:t>
            </a:r>
            <a:r>
              <a:rPr lang="ka-GE" b="1" dirty="0" smtClean="0">
                <a:solidFill>
                  <a:srgbClr val="000000"/>
                </a:solidFill>
                <a:ea typeface="Calibri" panose="020F0502020204030204" pitchFamily="34" charset="0"/>
                <a:cs typeface="Sylfaen" panose="010A0502050306030303" pitchFamily="18" charset="0"/>
              </a:rPr>
              <a:t>პროგრამა </a:t>
            </a:r>
            <a:r>
              <a:rPr lang="ka-GE" b="1" dirty="0">
                <a:solidFill>
                  <a:srgbClr val="000000"/>
                </a:solidFill>
                <a:ea typeface="Calibri" panose="020F0502020204030204" pitchFamily="34" charset="0"/>
                <a:cs typeface="Sylfaen" panose="010A0502050306030303" pitchFamily="18" charset="0"/>
              </a:rPr>
              <a:t>2. </a:t>
            </a: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სარეზერვო ფონდი (საბიუჯეტო კოდი 01 03)</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აღწერა:  </a:t>
            </a: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ტერიტორიის ფარგლებში კატასტროფისა და სტიქიური მოვლენების შემთხვევაში, სალიკვიდაციო ღონისძიებების დაფინანსება. გასწიოს ხარჯები, როდესაც საფრთხე  ემუქრება მუნიციპალიტეტის ტერიტორიაზე განთავსებულ ქონებას ან საქართველოს კანონით დაცულ სხვა სიკეთეს, აგრეთვე აღადგინოს   დაზიანებული საინჟინრო ინფრასტრუქტურა.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მიზანი:  </a:t>
            </a: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ტერიტორიის ფარგლებში მცხოვრები მოსახლეობის ფინანსური მხარდაჭერა კანონის შესაბამისად.</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193824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30628" y="835275"/>
            <a:ext cx="11831215" cy="5887766"/>
          </a:xfrm>
          <a:prstGeom prst="rect">
            <a:avLst/>
          </a:prstGeom>
        </p:spPr>
        <p:txBody>
          <a:bodyPr wrap="square">
            <a:spAutoFit/>
          </a:bodyPr>
          <a:lstStyle/>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პროგრამა 3. ქვეყნის თავდაცვისუნარიანობის ამაღლების ხელშეწყობა (საბიუჯეტო კოდი 02 01)</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აღწერა: </a:t>
            </a:r>
            <a:r>
              <a:rPr lang="ka-GE" dirty="0">
                <a:solidFill>
                  <a:srgbClr val="000000"/>
                </a:solidFill>
                <a:ea typeface="Calibri" panose="020F0502020204030204" pitchFamily="34" charset="0"/>
                <a:cs typeface="Sylfaen" panose="010A0502050306030303" pitchFamily="18" charset="0"/>
              </a:rPr>
              <a:t>სავალდებულო  სამხედრო სამსახურში გამწვევი კომისიის მუშაობის ორგანიზება. წვევამდელი ასაკის ჭაბუკთა პიველადი სამხედრო აღრიცხვა და სამხედრო სამსახურში გასაწვევად მოსამზადებელ სამუშაოთა  შესრულება.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მიზანი:  </a:t>
            </a:r>
            <a:r>
              <a:rPr lang="ka-GE" dirty="0">
                <a:solidFill>
                  <a:srgbClr val="000000"/>
                </a:solidFill>
                <a:ea typeface="Calibri" panose="020F0502020204030204" pitchFamily="34" charset="0"/>
                <a:cs typeface="Sylfaen" panose="010A0502050306030303" pitchFamily="18" charset="0"/>
              </a:rPr>
              <a:t>სასწავლო დაწესებულებების  და ორგანიზაციის ხელმძღვანელთა მიერ „სამხედრო ვალდებულებისა  და სამხედრო სამსახურის შესახებ“  საქართველოს კანონისა და „მოქალაქთა სამხედრო აღრიცხვის შესახებ“ დებულების მოთხოვნათა  დაცვის კონტროლი. ომისა და სამხედრო ძალების  ვეტერანებთან და მათთან გათანაბრებულ პირებთან მუშაობის ორგანიზება.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პრიორიტეტი 2. </a:t>
            </a:r>
            <a:r>
              <a:rPr lang="ka-GE" b="1" dirty="0">
                <a:solidFill>
                  <a:srgbClr val="000000"/>
                </a:solidFill>
                <a:ea typeface="Times New Roman" panose="02020603050405020304" pitchFamily="18" charset="0"/>
                <a:cs typeface="Calibri" panose="020F0502020204030204" pitchFamily="34" charset="0"/>
              </a:rPr>
              <a:t>ინფრასტრუქტურის მშენებლობა, რეაბილიტაცია და ექსპლოატაცია,  დასუფთავება და გარემოს დაცვა (პროგრამული კოდი 03 00)</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 </a:t>
            </a:r>
            <a:r>
              <a:rPr lang="ka-GE" b="1" dirty="0" smtClean="0">
                <a:solidFill>
                  <a:srgbClr val="000000"/>
                </a:solidFill>
                <a:ea typeface="Calibri" panose="020F0502020204030204" pitchFamily="34" charset="0"/>
                <a:cs typeface="Sylfaen" panose="010A0502050306030303" pitchFamily="18" charset="0"/>
              </a:rPr>
              <a:t>პროგრამა </a:t>
            </a:r>
            <a:r>
              <a:rPr lang="ka-GE" b="1" dirty="0">
                <a:solidFill>
                  <a:srgbClr val="000000"/>
                </a:solidFill>
                <a:ea typeface="Calibri" panose="020F0502020204030204" pitchFamily="34" charset="0"/>
                <a:cs typeface="Sylfaen" panose="010A0502050306030303" pitchFamily="18" charset="0"/>
              </a:rPr>
              <a:t>1</a:t>
            </a:r>
            <a:r>
              <a:rPr lang="ka-GE" dirty="0">
                <a:solidFill>
                  <a:srgbClr val="000000"/>
                </a:solidFill>
                <a:ea typeface="Calibri" panose="020F0502020204030204" pitchFamily="34" charset="0"/>
                <a:cs typeface="Sylfaen" panose="010A0502050306030303" pitchFamily="18" charset="0"/>
              </a:rPr>
              <a:t>. საგზაო ინფრასტრუქტურის მშენებლობა, რებილიტაცია, მოვლა-შენახვა, დასუფთავება და ნარჩენების გატანა. </a:t>
            </a:r>
            <a:endParaRPr lang="ka-GE" dirty="0">
              <a:solidFill>
                <a:srgbClr val="000000"/>
              </a:solidFill>
              <a:latin typeface="LitNusx" pitchFamily="2" charset="0"/>
              <a:ea typeface="Calibri" panose="020F0502020204030204" pitchFamily="34" charset="0"/>
              <a:cs typeface="LitNusx" pitchFamily="2"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600" b="1" dirty="0">
                <a:ea typeface="Calibri" panose="020F0502020204030204" pitchFamily="34" charset="0"/>
                <a:cs typeface="Sylfaen" panose="010A0502050306030303" pitchFamily="18" charset="0"/>
              </a:rPr>
              <a:t> </a:t>
            </a:r>
            <a:r>
              <a:rPr lang="ka-GE" sz="1600" b="1" dirty="0" smtClean="0">
                <a:ea typeface="Calibri" panose="020F0502020204030204" pitchFamily="34" charset="0"/>
                <a:cs typeface="Sylfaen" panose="010A0502050306030303" pitchFamily="18" charset="0"/>
              </a:rPr>
              <a:t>პროგრამის </a:t>
            </a:r>
            <a:r>
              <a:rPr lang="ka-GE" sz="1600" b="1" dirty="0">
                <a:ea typeface="Calibri" panose="020F0502020204030204" pitchFamily="34" charset="0"/>
                <a:cs typeface="Sylfaen" panose="010A0502050306030303" pitchFamily="18" charset="0"/>
              </a:rPr>
              <a:t>აღწერა:  </a:t>
            </a:r>
            <a:r>
              <a:rPr lang="ka-GE" sz="1600" dirty="0">
                <a:ea typeface="Calibri" panose="020F0502020204030204" pitchFamily="34" charset="0"/>
                <a:cs typeface="Sylfaen" panose="010A0502050306030303" pitchFamily="18" charset="0"/>
              </a:rPr>
              <a:t>მუნიციპალიტეტის მთელ ტერიტორიაზე არსებული გზების მოწესრიგება, ორმულების ამოვსება, გზის ახალი მონაკვეთების მოწყობა, სანიაღვრე არხების გაწმენდა და ახლის მოწყობა, </a:t>
            </a:r>
            <a:r>
              <a:rPr lang="ka-GE" dirty="0">
                <a:ea typeface="Calibri" panose="020F0502020204030204" pitchFamily="34" charset="0"/>
                <a:cs typeface="Sylfaen" panose="010A0502050306030303" pitchFamily="18" charset="0"/>
              </a:rPr>
              <a:t>პროგრამის ფარგლებში გათვალისწინებულია ქუჩების დაგვა-დასუფთავება, საყოფაცხოვრებო, მყარი და დიდი ზომის ნარჩენების, ქუჩების მონახვეტის შეგროვება და ნაგავსაყრელ პოლიგონამდე ტრანსპორტირება; თოვლცვენის დროს გზების  გაწმენდისა და ტექნიკური მარილის მოყრის სამუშაოების ორგანიზება, რაც უზრუნველყოფს ტრანსპორტის და ფეხით მოსიარულეთა უსაფრთხო გადაადგილებას;  მატერიალურ-ტექნიკური ბაზის გაუმჯობესება და სხვა ღონისძიებები. </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1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038664" y="1067440"/>
            <a:ext cx="10238347" cy="5632311"/>
          </a:xfrm>
          <a:prstGeom prst="rect">
            <a:avLst/>
          </a:prstGeom>
        </p:spPr>
        <p:txBody>
          <a:bodyPr wrap="square">
            <a:spAutoFit/>
          </a:bodyPr>
          <a:lstStyle/>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 უფლებამოსილია მიიღოს გადაწყვეტილება შემდეგ საკითხებზე:</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მუნიციპალიტეტის ტერიტორიის  გარე განათება, სანიაღვრე მეურნეობის, კანალიზაციის, ნაგავსაყრელის მოწყობა, საყოფაცხოვრებო ნარჩენების შეგროვებისა და უტილიზაციის სამუშაოთა შესრულებისთვის საჭირო მუნიციპალური შესყიდვის განხორციელება, სასაფლაოების მოვლა-პატრონობა, ქალაქის დასახლებებში ქუჩების დასუფთავება, ავტომანქანების პარკირების ადგილების განსაზღვრა და პარკირების წესების დადგენა;</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ადგილობრივი მნიშვნელობის გზების შენახვა, მშენებლობა და განვითარების უზრუნველყოფა;</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მუნციპალიტეტის ბალანსზე არსებული წყალმომარაგება-წყალანირების სისტემის მოვლა-შენახვა;</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თვითმმართველი ერთეულის ტერიტორიის კეთილმოწყობა და გამწვანება, შესაბამისი პროგრამების დამტკიცება, პროგრამით გათვალისწინებულ  ღონისძიებათა  განხორციელება ან მათ განხორციელებაზე  მუნიციპალური შესყიდვის ორგანიზება;</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სკოლამდელი და სკოლისგარეშე სააღმზრდელო დაწესებულების არასამეწარმეო (არაკომერციული) იურიდიული პირის  ფორმით შექმნა  და მათი ფუნქციონირების უზრუნველყოფა;</a:t>
            </a:r>
            <a:endParaRPr lang="ka-GE" sz="2000" dirty="0">
              <a:solidFill>
                <a:srgbClr val="000000"/>
              </a:solidFill>
              <a:latin typeface="LitNusx" pitchFamily="2" charset="0"/>
              <a:ea typeface="Calibri" panose="020F0502020204030204" pitchFamily="34" charset="0"/>
              <a:cs typeface="LitNusx" pitchFamily="2" charset="0"/>
            </a:endParaRPr>
          </a:p>
          <a:p>
            <a:pPr marL="342900" marR="90170" lvl="0" indent="-342900" algn="just">
              <a:spcAft>
                <a:spcPts val="0"/>
              </a:spcAft>
              <a:buFont typeface="+mj-lt"/>
              <a:buAutoNum type="arabicPeriod"/>
            </a:pPr>
            <a:r>
              <a:rPr lang="ka-GE" dirty="0">
                <a:solidFill>
                  <a:srgbClr val="000000"/>
                </a:solidFill>
                <a:ea typeface="Calibri" panose="020F0502020204030204" pitchFamily="34" charset="0"/>
                <a:cs typeface="Sylfaen" panose="010A0502050306030303" pitchFamily="18" charset="0"/>
              </a:rPr>
              <a:t>ადგილობრივი მნიშვნელობის ბიბლიოთეკების, მუზეუმების, თეატრების, გამოფენების, სპორტულ-გამაჯანსაღებელი ობიექტების საქმიანობის  კულტურული ღონისძიებების  ორგანიზება.</a:t>
            </a:r>
            <a:endParaRPr lang="ka-GE" sz="2000" dirty="0">
              <a:solidFill>
                <a:srgbClr val="000000"/>
              </a:solidFill>
              <a:effectLst/>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544859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02879" y="825596"/>
            <a:ext cx="11709917" cy="5826210"/>
          </a:xfrm>
          <a:prstGeom prst="rect">
            <a:avLst/>
          </a:prstGeom>
        </p:spPr>
        <p:txBody>
          <a:bodyPr wrap="square">
            <a:spAutoFit/>
          </a:bodyPr>
          <a:lstStyle/>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პროგრამის მიზანი:  </a:t>
            </a:r>
            <a:r>
              <a:rPr lang="ka-GE" dirty="0">
                <a:solidFill>
                  <a:srgbClr val="000000"/>
                </a:solidFill>
                <a:ea typeface="Calibri" panose="020F0502020204030204" pitchFamily="34" charset="0"/>
                <a:cs typeface="Sylfaen" panose="010A0502050306030303" pitchFamily="18" charset="0"/>
              </a:rPr>
              <a:t>40.5 კმ რეაბილიტირებული სამანქანო გზა ორმულების გარეშე,  პანდუსების და გადასასვლელების მოწყობა, რათა უზრუნველყოფილი იყოს ბავშვების და   საბავშვო ეტლებით მოძრავი დედების უსაფრთხო გადაადგილება. რეაბილიტირებულ გზებზე გაუმართავი საავტომობილო გზის მიზეზით გამოწვეული ავტოსაგზაო შემთხვევების რაოდენობის მაქსიმალურად  შემცირება, 45 კმ  გაწმენდილი სანიაღვრე არხი.</a:t>
            </a:r>
            <a:endParaRPr lang="ka-GE" dirty="0">
              <a:solidFill>
                <a:srgbClr val="000000"/>
              </a:solidFill>
              <a:latin typeface="LitNusx" pitchFamily="2" charset="0"/>
              <a:ea typeface="Calibri" panose="020F0502020204030204" pitchFamily="34" charset="0"/>
              <a:cs typeface="LitNusx" pitchFamily="2"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b="1" dirty="0">
                <a:ea typeface="Calibri" panose="020F0502020204030204" pitchFamily="34" charset="0"/>
                <a:cs typeface="Times New Roman" panose="02020603050405020304" pitchFamily="18" charset="0"/>
              </a:rPr>
              <a:t>მოსალოდნელი შედეგი: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b="1" dirty="0">
                <a:ea typeface="Calibri" panose="020F0502020204030204" pitchFamily="34" charset="0"/>
                <a:cs typeface="Times New Roman" panose="02020603050405020304" pitchFamily="18" charset="0"/>
              </a:rPr>
              <a:t>       </a:t>
            </a:r>
            <a:r>
              <a:rPr lang="ka-GE" sz="1600" dirty="0">
                <a:ea typeface="Calibri" panose="020F0502020204030204" pitchFamily="34" charset="0"/>
                <a:cs typeface="Sylfaen" panose="010A0502050306030303" pitchFamily="18" charset="0"/>
              </a:rPr>
              <a:t>ბავშვების და   საბავშვო ეტლებით მოძრავი დედების უსაფრთხო გადაადგილება</a:t>
            </a:r>
            <a:r>
              <a:rPr lang="ka-GE" b="1" dirty="0">
                <a:ea typeface="Calibri" panose="020F0502020204030204" pitchFamily="34" charset="0"/>
                <a:cs typeface="Times New Roman" panose="02020603050405020304" pitchFamily="18" charset="0"/>
              </a:rPr>
              <a:t>,</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18770" marR="111760" algn="just">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600" dirty="0">
                <a:ea typeface="Calibri" panose="020F0502020204030204" pitchFamily="34" charset="0"/>
                <a:cs typeface="Sylfaen" panose="010A0502050306030303" pitchFamily="18" charset="0"/>
              </a:rPr>
              <a:t>ქალაქში მაქსიმალურად დაცული  სანიტარული წესები და შედეგად ეპიდემიური დაავადებების გავრცელების ლიკვიდაცია.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18770" marR="111760" algn="just">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600" dirty="0">
                <a:ea typeface="Calibri" panose="020F0502020204030204" pitchFamily="34" charset="0"/>
                <a:cs typeface="Sylfaen" panose="010A0502050306030303" pitchFamily="18" charset="0"/>
              </a:rPr>
              <a:t>სუფთა ქუჩები და პარკები, რაც საშუალებას აძლევს მოსახლეობას, ბავშვებს, დედებს და მომავალ დედებს  იცხოვრონ ეკოლოგიურად სუფთა გარემოში.</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18770" marR="111760" algn="just">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600" dirty="0">
                <a:ea typeface="Calibri" panose="020F0502020204030204" pitchFamily="34" charset="0"/>
                <a:cs typeface="Sylfaen" panose="010A0502050306030303" pitchFamily="18" charset="0"/>
              </a:rPr>
              <a:t>მაქსიმალურად უზრუნველყოფილი იქნება ჯანმრთელი მომავალი თაობა.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nSpc>
                <a:spcPct val="115000"/>
              </a:lnSpc>
              <a:spcAft>
                <a:spcPts val="0"/>
              </a:spcAft>
            </a:pPr>
            <a:r>
              <a:rPr lang="ka-GE" b="1" dirty="0">
                <a:ea typeface="Calibri" panose="020F0502020204030204" pitchFamily="34" charset="0"/>
                <a:cs typeface="Times New Roman" panose="02020603050405020304" pitchFamily="18" charset="0"/>
              </a:rPr>
              <a:t>შედეგის  შეფასების ინდიკატორები:</a:t>
            </a:r>
            <a:r>
              <a:rPr lang="ka-GE"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ka-GE" dirty="0">
                <a:ea typeface="Calibri" panose="020F0502020204030204" pitchFamily="34" charset="0"/>
                <a:cs typeface="Sylfaen" panose="010A0502050306030303"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nSpc>
                <a:spcPct val="115000"/>
              </a:lnSpc>
              <a:spcAft>
                <a:spcPts val="0"/>
              </a:spcAft>
            </a:pPr>
            <a:r>
              <a:rPr lang="ka-GE" dirty="0">
                <a:ea typeface="Calibri" panose="020F0502020204030204" pitchFamily="34" charset="0"/>
                <a:cs typeface="Sylfaen" panose="010A0502050306030303" pitchFamily="18" charset="0"/>
              </a:rPr>
              <a:t>        ავტოსაგზაო შემთხვევების რაოდენობა.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nSpc>
                <a:spcPct val="115000"/>
              </a:lnSpc>
              <a:spcAft>
                <a:spcPts val="0"/>
              </a:spcAft>
            </a:pPr>
            <a:r>
              <a:rPr lang="ka-GE" dirty="0">
                <a:ea typeface="Calibri" panose="020F0502020204030204" pitchFamily="34" charset="0"/>
                <a:cs typeface="Sylfaen" panose="010A0502050306030303" pitchFamily="18" charset="0"/>
              </a:rPr>
              <a:t>        გაწმენდილი არხის სიგრძე</a:t>
            </a:r>
            <a:r>
              <a:rPr lang="en-US" dirty="0">
                <a:latin typeface="Sylfaen" panose="010A0502050306030303" pitchFamily="18" charset="0"/>
                <a:ea typeface="Calibri" panose="020F0502020204030204" pitchFamily="34" charset="0"/>
                <a:cs typeface="Sylfaen" panose="010A0502050306030303" pitchFamily="18" charset="0"/>
              </a:rPr>
              <a:t>. </a:t>
            </a:r>
            <a:r>
              <a:rPr lang="en-US" dirty="0">
                <a:latin typeface="Sylfaen" panose="010A0502050306030303" pitchFamily="18" charset="0"/>
                <a:ea typeface="Calibri" panose="020F0502020204030204" pitchFamily="34" charset="0"/>
                <a:cs typeface="Times New Roman" panose="02020603050405020304" pitchFamily="18" charset="0"/>
              </a:rPr>
              <a:t>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nSpc>
                <a:spcPct val="115000"/>
              </a:lnSpc>
              <a:spcAft>
                <a:spcPts val="0"/>
              </a:spcAft>
            </a:pPr>
            <a:r>
              <a:rPr lang="en-US" dirty="0">
                <a:latin typeface="Sylfaen" panose="010A0502050306030303" pitchFamily="18" charset="0"/>
                <a:ea typeface="Calibri" panose="020F0502020204030204" pitchFamily="34" charset="0"/>
                <a:cs typeface="Times New Roman" panose="02020603050405020304" pitchFamily="18" charset="0"/>
              </a:rPr>
              <a:t>        </a:t>
            </a:r>
            <a:r>
              <a:rPr lang="ka-GE" dirty="0">
                <a:ea typeface="Calibri" panose="020F0502020204030204" pitchFamily="34" charset="0"/>
                <a:cs typeface="Times New Roman" panose="02020603050405020304" pitchFamily="18" charset="0"/>
              </a:rPr>
              <a:t>აღდგენილი ტროტუარების სიგრძე.</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81635"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dirty="0">
                <a:ea typeface="Calibri" panose="020F0502020204030204" pitchFamily="34" charset="0"/>
                <a:cs typeface="Times New Roman" panose="02020603050405020304" pitchFamily="18" charset="0"/>
              </a:rPr>
              <a:t>გატანილი ნარჩენების რაოდენობა.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381635"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dirty="0">
                <a:ea typeface="Calibri" panose="020F0502020204030204" pitchFamily="34" charset="0"/>
                <a:cs typeface="Times New Roman" panose="02020603050405020304" pitchFamily="18" charset="0"/>
              </a:rPr>
              <a:t>დასუფთავებული ტერიტორიის ფართობი.</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635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49532" y="1333649"/>
            <a:ext cx="11616612" cy="5078313"/>
          </a:xfrm>
          <a:prstGeom prst="rect">
            <a:avLst/>
          </a:prstGeom>
        </p:spPr>
        <p:txBody>
          <a:bodyPr wrap="square">
            <a:spAutoFit/>
          </a:bodyPr>
          <a:lstStyle/>
          <a:p>
            <a:pPr marR="90170" algn="just">
              <a:spcAft>
                <a:spcPts val="0"/>
              </a:spcAft>
            </a:pPr>
            <a:r>
              <a:rPr lang="ka-GE" b="1" dirty="0">
                <a:solidFill>
                  <a:srgbClr val="000000"/>
                </a:solidFill>
                <a:ea typeface="Calibri" panose="020F0502020204030204" pitchFamily="34" charset="0"/>
                <a:cs typeface="Sylfaen" panose="010A0502050306030303" pitchFamily="18" charset="0"/>
              </a:rPr>
              <a:t>პროგრამა 2. </a:t>
            </a:r>
            <a:r>
              <a:rPr lang="ka-GE" dirty="0">
                <a:solidFill>
                  <a:srgbClr val="000000"/>
                </a:solidFill>
                <a:ea typeface="Calibri" panose="020F0502020204030204" pitchFamily="34" charset="0"/>
                <a:cs typeface="Sylfaen" panose="010A0502050306030303" pitchFamily="18" charset="0"/>
              </a:rPr>
              <a:t>კომუნალური ინფრასტრუქტურის განვითარება (საბიუჯეტო კოდი 03 02)</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პროგრამის აღწერა: </a:t>
            </a:r>
            <a:r>
              <a:rPr lang="ka-GE" dirty="0">
                <a:solidFill>
                  <a:srgbClr val="000000"/>
                </a:solidFill>
                <a:ea typeface="Times New Roman" panose="02020603050405020304" pitchFamily="18" charset="0"/>
                <a:cs typeface="Calibri" panose="020F0502020204030204" pitchFamily="34" charset="0"/>
              </a:rPr>
              <a:t>ახალციხის მუნიციპალიტეტის მერიაში შემავალი ქალაქებისა და სოფლების განათების ქსელის, სასმელი წყლისა და სარწყავი არხების მოწყობა რეაბილიტაცია.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პროგრამის მიზანი:</a:t>
            </a:r>
            <a:r>
              <a:rPr lang="ka-GE" dirty="0">
                <a:solidFill>
                  <a:srgbClr val="000000"/>
                </a:solidFill>
                <a:ea typeface="Times New Roman" panose="02020603050405020304" pitchFamily="18" charset="0"/>
                <a:cs typeface="Calibri" panose="020F0502020204030204" pitchFamily="34" charset="0"/>
              </a:rPr>
              <a:t>  ახალი გარე განათების ქსელის მოწყობა, რათა ამაღლდეს ბავშვებისა და ქალების უსაფრთხო გადაადგილება,  მოვლა შენახვა -  ნათურების ჩანაცვლდება ენერგო ეფექტური ნათურებით,  სასმელი წყლის ახალი მაგისტრალების მოწყობა, რეზერვუარების და გამწმენდი ნაგებობების რეაბილიტაცია, მოსახლეობისათვის  სუფთა, ხარისხიანი წყლის მიწოდება, </a:t>
            </a:r>
            <a:r>
              <a:rPr lang="ka-GE" b="1" dirty="0">
                <a:solidFill>
                  <a:srgbClr val="000000"/>
                </a:solidFill>
                <a:ea typeface="Times New Roman" panose="02020603050405020304" pitchFamily="18" charset="0"/>
                <a:cs typeface="Calibri" panose="020F0502020204030204" pitchFamily="34" charset="0"/>
              </a:rPr>
              <a:t> </a:t>
            </a:r>
            <a:r>
              <a:rPr lang="ka-GE" dirty="0">
                <a:solidFill>
                  <a:srgbClr val="000000"/>
                </a:solidFill>
                <a:ea typeface="Times New Roman" panose="02020603050405020304" pitchFamily="18" charset="0"/>
                <a:cs typeface="Calibri" panose="020F0502020204030204" pitchFamily="34" charset="0"/>
              </a:rPr>
              <a:t>სასოფლო სამეურეო სავარგულების მაქსიმალურად გასარწყავიანება.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შედეგის შეფასების ინდიკატორები:</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მუნიციპალიტეტის ტერიტორიაზე განათებული ქუჩების სიგრძე.</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სასმელი წყლით უზრუნველყოფილი დასახლებული პუნქტების რაოდენობა,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რეაბილიტირებული სარწყავი არხების სიგრძე.</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 სასმელი წყლის ხარისხი.</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გასარწყავიანებული სასოფლო-სამეურნეო სავარგულების ფართობი.</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227470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284218" y="802691"/>
            <a:ext cx="11747240" cy="5909310"/>
          </a:xfrm>
          <a:prstGeom prst="rect">
            <a:avLst/>
          </a:prstGeom>
        </p:spPr>
        <p:txBody>
          <a:bodyPr wrap="square">
            <a:spAutoFit/>
          </a:bodyPr>
          <a:lstStyle/>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პროგრამა 3. </a:t>
            </a:r>
            <a:r>
              <a:rPr lang="ka-GE" dirty="0">
                <a:solidFill>
                  <a:srgbClr val="000000"/>
                </a:solidFill>
                <a:ea typeface="Times New Roman" panose="02020603050405020304" pitchFamily="18" charset="0"/>
                <a:cs typeface="Calibri" panose="020F0502020204030204" pitchFamily="34" charset="0"/>
              </a:rPr>
              <a:t>კეთილმოწყობის ღონისძიებები (საბიუჯეტო კოდი 03 03)</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პროგრამის აღწერა:</a:t>
            </a:r>
            <a:r>
              <a:rPr lang="ka-GE" dirty="0">
                <a:solidFill>
                  <a:srgbClr val="000000"/>
                </a:solidFill>
                <a:ea typeface="Times New Roman" panose="02020603050405020304" pitchFamily="18" charset="0"/>
                <a:cs typeface="Calibri" panose="020F0502020204030204" pitchFamily="34" charset="0"/>
              </a:rPr>
              <a:t> ახალციხის მუნიციპალიტეტის მერიაში შემავალ ქალაქებსა და სოფლებში განსახორციელებელი პროექტებისათვის საპროექტო დოკუმენტაციის შეძენა, მრავალსართულიანი საცხოვრებელი სახლების ფასადების, სადარბაზოების და ლიფტების რესტავრაცია, პარკებისა და სკვერების მშენებლობა - რეაბილიტაცია, სპორტული მოედნებისა და დარბაზების მოწყობა - რეაბილიტაცია, სახლების და სახურავების მოწყობა-რეაბილიტაცია, სასაფლაოების მიმდებარე ტერიტორიების ინფრასტუქტურის მოწყობა,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პროგრამის მიზანი: </a:t>
            </a:r>
            <a:r>
              <a:rPr lang="ka-GE" dirty="0">
                <a:solidFill>
                  <a:srgbClr val="000000"/>
                </a:solidFill>
                <a:ea typeface="Times New Roman" panose="02020603050405020304" pitchFamily="18" charset="0"/>
                <a:cs typeface="Calibri" panose="020F0502020204030204" pitchFamily="34" charset="0"/>
              </a:rPr>
              <a:t> პარკებისა და სკვერების მოწყობა მუნიციპალიტეტის მასშტაბით, არსებული სკვერების რეაბილიტაცია, ძველი სპორტული მოედნების შეკეთება,  გოგონებისა და ბიჭებისათვის თანაბრად ხელმისაწვდომი  სპორტული დარბაზის გახსნა ჯანსაღი ცხოვრების წესის დანერგვის მიზნით. მუნიციპალიტეტის ტერიტორიაზე არსებულ მრავალბინიან საცხოვრებელ სახლებში მცხოვრები მოსახლეობისათვის უკეთესი საცხოვრებელი პირობების შექმნა,  სასაფლაოების ადგილმდებარეობის დაკვალვა, ფართის თანაბარ ნაწილებად განაწილება,  ტერიტორიების შემოღობვა  და  სველი წერტილების მოწყობა.</a:t>
            </a:r>
            <a:r>
              <a:rPr lang="ka-GE" b="1"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შედეგის შეფასების ინდიკატორები:</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b="1" dirty="0">
                <a:solidFill>
                  <a:srgbClr val="000000"/>
                </a:solidFill>
                <a:ea typeface="Times New Roman" panose="02020603050405020304" pitchFamily="18" charset="0"/>
                <a:cs typeface="Calibri" panose="020F0502020204030204" pitchFamily="34" charset="0"/>
              </a:rPr>
              <a:t> </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რეაბილიტირებული მრავალბინიანი საცხოვრებელი სახლების რაოდენობა,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განახლებული პარკების და სკვერების ფართობი,</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ახალგახსნილი სპორტული დარბაზების რაოდენობა,</a:t>
            </a:r>
            <a:endParaRPr lang="ka-GE"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dirty="0">
                <a:solidFill>
                  <a:srgbClr val="000000"/>
                </a:solidFill>
                <a:ea typeface="Times New Roman" panose="02020603050405020304" pitchFamily="18" charset="0"/>
                <a:cs typeface="Calibri" panose="020F0502020204030204" pitchFamily="34" charset="0"/>
              </a:rPr>
              <a:t>ჯანსაღი ცხოვრების წესის მიმდევარი მოზარდების რაოდენობა.</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1845233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58862" y="989959"/>
            <a:ext cx="11597951" cy="5706177"/>
          </a:xfrm>
          <a:prstGeom prst="rect">
            <a:avLst/>
          </a:prstGeom>
        </p:spPr>
        <p:txBody>
          <a:bodyPr wrap="square">
            <a:spAutoFit/>
          </a:bodyPr>
          <a:lstStyle/>
          <a:p>
            <a:pPr marR="90170" algn="just">
              <a:spcAft>
                <a:spcPts val="0"/>
              </a:spcAft>
            </a:pPr>
            <a:r>
              <a:rPr lang="ka-GE" sz="1600" b="1" dirty="0">
                <a:solidFill>
                  <a:srgbClr val="000000"/>
                </a:solidFill>
                <a:ea typeface="Times New Roman" panose="02020603050405020304" pitchFamily="18" charset="0"/>
                <a:cs typeface="Calibri" panose="020F0502020204030204" pitchFamily="34" charset="0"/>
              </a:rPr>
              <a:t>პრიორიტეტი 4. განათლება (საბიუჯეტო კოდი 04 00</a:t>
            </a:r>
            <a:r>
              <a:rPr lang="ka-GE" sz="1600" b="1" dirty="0" smtClean="0">
                <a:solidFill>
                  <a:srgbClr val="000000"/>
                </a:solidFill>
                <a:ea typeface="Times New Roman" panose="02020603050405020304" pitchFamily="18" charset="0"/>
                <a:cs typeface="Calibri" panose="020F0502020204030204" pitchFamily="34" charset="0"/>
              </a:rPr>
              <a:t>)</a:t>
            </a:r>
            <a:endParaRPr lang="en-GB" sz="1600" b="1" dirty="0" smtClean="0">
              <a:solidFill>
                <a:srgbClr val="000000"/>
              </a:solidFill>
              <a:ea typeface="Times New Roman" panose="02020603050405020304" pitchFamily="18" charset="0"/>
              <a:cs typeface="Calibri" panose="020F0502020204030204" pitchFamily="34" charset="0"/>
            </a:endParaRPr>
          </a:p>
          <a:p>
            <a:pPr marR="90170" algn="just">
              <a:spcAft>
                <a:spcPts val="0"/>
              </a:spcAft>
            </a:pPr>
            <a:endParaRPr lang="ka-GE" sz="1600"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sz="1600" b="1" dirty="0">
                <a:solidFill>
                  <a:srgbClr val="000000"/>
                </a:solidFill>
                <a:ea typeface="Times New Roman" panose="02020603050405020304" pitchFamily="18" charset="0"/>
                <a:cs typeface="Calibri" panose="020F0502020204030204" pitchFamily="34" charset="0"/>
              </a:rPr>
              <a:t> </a:t>
            </a:r>
            <a:r>
              <a:rPr lang="ka-GE" sz="1600" b="1" dirty="0" smtClean="0">
                <a:solidFill>
                  <a:srgbClr val="000000"/>
                </a:solidFill>
                <a:ea typeface="Times New Roman" panose="02020603050405020304" pitchFamily="18" charset="0"/>
                <a:cs typeface="Calibri" panose="020F0502020204030204" pitchFamily="34" charset="0"/>
              </a:rPr>
              <a:t>პროგრამა1</a:t>
            </a:r>
            <a:r>
              <a:rPr lang="ka-GE" sz="1600" b="1" dirty="0">
                <a:solidFill>
                  <a:srgbClr val="000000"/>
                </a:solidFill>
                <a:ea typeface="Times New Roman" panose="02020603050405020304" pitchFamily="18" charset="0"/>
                <a:cs typeface="Calibri" panose="020F0502020204030204" pitchFamily="34" charset="0"/>
              </a:rPr>
              <a:t>. სკოლამდელი აღზრდა და განათლება (საბიუჯეტო კოდი 04 01)</a:t>
            </a:r>
            <a:endParaRPr lang="ka-GE" sz="1600" dirty="0">
              <a:solidFill>
                <a:srgbClr val="000000"/>
              </a:solidFill>
              <a:latin typeface="LitNusx" pitchFamily="2" charset="0"/>
              <a:ea typeface="Calibri" panose="020F0502020204030204" pitchFamily="34" charset="0"/>
              <a:cs typeface="LitNusx" pitchFamily="2" charset="0"/>
            </a:endParaRPr>
          </a:p>
          <a:p>
            <a:pPr marR="90170" algn="just">
              <a:spcAft>
                <a:spcPts val="0"/>
              </a:spcAft>
            </a:pPr>
            <a:r>
              <a:rPr lang="ka-GE" sz="1600" b="1" dirty="0">
                <a:solidFill>
                  <a:srgbClr val="000000"/>
                </a:solidFill>
                <a:ea typeface="Times New Roman" panose="02020603050405020304" pitchFamily="18" charset="0"/>
                <a:cs typeface="Calibri" panose="020F0502020204030204" pitchFamily="34" charset="0"/>
              </a:rPr>
              <a:t> </a:t>
            </a:r>
            <a:r>
              <a:rPr lang="ka-GE" sz="1600" b="1" dirty="0" smtClean="0">
                <a:ea typeface="Times New Roman" panose="02020603050405020304" pitchFamily="18" charset="0"/>
                <a:cs typeface="Calibri" panose="020F0502020204030204" pitchFamily="34" charset="0"/>
              </a:rPr>
              <a:t>პროგრამის </a:t>
            </a:r>
            <a:r>
              <a:rPr lang="ka-GE" sz="1600" b="1" dirty="0">
                <a:ea typeface="Times New Roman" panose="02020603050405020304" pitchFamily="18" charset="0"/>
                <a:cs typeface="Calibri" panose="020F0502020204030204" pitchFamily="34" charset="0"/>
              </a:rPr>
              <a:t>აღწერა: </a:t>
            </a:r>
            <a:r>
              <a:rPr lang="ka-GE" sz="1600" dirty="0">
                <a:ea typeface="Calibri" panose="020F0502020204030204" pitchFamily="34" charset="0"/>
                <a:cs typeface="Sylfaen" panose="010A0502050306030303" pitchFamily="18" charset="0"/>
              </a:rPr>
              <a:t>ახალციხის მუნიციპალიტეტის მომავალი თაობების აღზრდაში დაწყებითი და ზოგადი განათლების გარდა, მნიშვნელოვანი როლი ენიჭება სკოლამდელ განათლებას, რაც მუნიციპალიტეტის საკუთარ უფლებამოსილებებს განეკუთვნება და შესაბამისად ერთ-ერთ პრიორიტეტს წარმოადგენს, რომლის ფარგლებშიც განხორციელდება საბავშვო ბაგა-ბაღების გამართული ფუნქციონირებისათვის საჭირო ყველა ღონისძიება, მათი რეაბილიტაცია და ინვენტარით უზრუნველყოფა.   მუნიციპალიტეტი უზრუნველყოფს საბავშვო ბაღების საქართველოს მოქმედი კანონმდებლობით დადგენილ სტანდარტებთან მიახლოვებული ფუნქციონირებისთვის საჭირო ხარჯების დაფინანსებას.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Times New Roman" panose="02020603050405020304" pitchFamily="18" charset="0"/>
                <a:cs typeface="Calibri" panose="020F0502020204030204" pitchFamily="34" charset="0"/>
              </a:rPr>
              <a:t>პროგრამის მიზანი:</a:t>
            </a:r>
            <a:r>
              <a:rPr lang="ka-GE" sz="1600" dirty="0">
                <a:ea typeface="Calibri" panose="020F0502020204030204" pitchFamily="34" charset="0"/>
                <a:cs typeface="Sylfaen" panose="010A0502050306030303" pitchFamily="18" charset="0"/>
              </a:rPr>
              <a:t> </a:t>
            </a:r>
            <a:r>
              <a:rPr lang="ru-RU" sz="1600" dirty="0">
                <a:latin typeface="Sylfaen" panose="010A0502050306030303" pitchFamily="18" charset="0"/>
                <a:ea typeface="Calibri" panose="020F0502020204030204" pitchFamily="34" charset="0"/>
                <a:cs typeface="Sylfaen" panose="010A0502050306030303" pitchFamily="18" charset="0"/>
              </a:rPr>
              <a:t>სკოლამდელი</a:t>
            </a:r>
            <a:r>
              <a:rPr lang="ru-RU" sz="1600" dirty="0">
                <a:latin typeface="AcadNusx" pitchFamily="2" charset="0"/>
                <a:ea typeface="Calibri" panose="020F0502020204030204" pitchFamily="34" charset="0"/>
                <a:cs typeface="Calibri" panose="020F0502020204030204" pitchFamily="34" charset="0"/>
              </a:rPr>
              <a:t> </a:t>
            </a:r>
            <a:r>
              <a:rPr lang="ru-RU" sz="1600" dirty="0">
                <a:latin typeface="Sylfaen" panose="010A0502050306030303" pitchFamily="18" charset="0"/>
                <a:ea typeface="Calibri" panose="020F0502020204030204" pitchFamily="34" charset="0"/>
                <a:cs typeface="Sylfaen" panose="010A0502050306030303" pitchFamily="18" charset="0"/>
              </a:rPr>
              <a:t>განათლების</a:t>
            </a:r>
            <a:r>
              <a:rPr lang="ru-RU" sz="1600" dirty="0">
                <a:latin typeface="AcadNusx" pitchFamily="2" charset="0"/>
                <a:ea typeface="Calibri" panose="020F0502020204030204" pitchFamily="34" charset="0"/>
                <a:cs typeface="AcadNusx" pitchFamily="2" charset="0"/>
              </a:rPr>
              <a:t> </a:t>
            </a:r>
            <a:r>
              <a:rPr lang="ru-RU" sz="1600" dirty="0">
                <a:latin typeface="Sylfaen" panose="010A0502050306030303" pitchFamily="18" charset="0"/>
                <a:ea typeface="Calibri" panose="020F0502020204030204" pitchFamily="34" charset="0"/>
                <a:cs typeface="Sylfaen" panose="010A0502050306030303" pitchFamily="18" charset="0"/>
              </a:rPr>
              <a:t>სისტემის</a:t>
            </a:r>
            <a:r>
              <a:rPr lang="ru-RU" sz="1600" dirty="0">
                <a:latin typeface="AcadNusx" pitchFamily="2" charset="0"/>
                <a:ea typeface="Calibri" panose="020F0502020204030204" pitchFamily="34" charset="0"/>
                <a:cs typeface="AcadNusx" pitchFamily="2" charset="0"/>
              </a:rPr>
              <a:t> </a:t>
            </a:r>
            <a:r>
              <a:rPr lang="ru-RU" sz="1600" dirty="0">
                <a:latin typeface="Sylfaen" panose="010A0502050306030303" pitchFamily="18" charset="0"/>
                <a:ea typeface="Calibri" panose="020F0502020204030204" pitchFamily="34" charset="0"/>
                <a:cs typeface="Sylfaen" panose="010A0502050306030303" pitchFamily="18" charset="0"/>
              </a:rPr>
              <a:t>მართვა</a:t>
            </a:r>
            <a:r>
              <a:rPr lang="ru-RU" sz="1600" dirty="0">
                <a:latin typeface="AcadNusx" pitchFamily="2" charset="0"/>
                <a:ea typeface="Calibri" panose="020F0502020204030204" pitchFamily="34" charset="0"/>
                <a:cs typeface="AcadNusx" pitchFamily="2" charset="0"/>
              </a:rPr>
              <a:t> </a:t>
            </a:r>
            <a:r>
              <a:rPr lang="ru-RU" sz="1600" dirty="0">
                <a:latin typeface="Sylfaen" panose="010A0502050306030303" pitchFamily="18" charset="0"/>
                <a:ea typeface="Calibri" panose="020F0502020204030204" pitchFamily="34" charset="0"/>
                <a:cs typeface="Sylfaen" panose="010A0502050306030303" pitchFamily="18" charset="0"/>
              </a:rPr>
              <a:t>და</a:t>
            </a:r>
            <a:r>
              <a:rPr lang="ru-RU" sz="1600" dirty="0">
                <a:latin typeface="AcadNusx" pitchFamily="2" charset="0"/>
                <a:ea typeface="Calibri" panose="020F0502020204030204" pitchFamily="34" charset="0"/>
                <a:cs typeface="AcadNusx" pitchFamily="2" charset="0"/>
              </a:rPr>
              <a:t> </a:t>
            </a:r>
            <a:r>
              <a:rPr lang="ka-GE" sz="1600" dirty="0">
                <a:ea typeface="Calibri" panose="020F0502020204030204" pitchFamily="34" charset="0"/>
                <a:cs typeface="AcadNusx" pitchFamily="2" charset="0"/>
              </a:rPr>
              <a:t>განვითარება, </a:t>
            </a:r>
            <a:r>
              <a:rPr lang="ka-GE" sz="1600" dirty="0">
                <a:ea typeface="Calibri" panose="020F0502020204030204" pitchFamily="34" charset="0"/>
                <a:cs typeface="Calibri" panose="020F0502020204030204" pitchFamily="34" charset="0"/>
              </a:rPr>
              <a:t>სკოლამდელი </a:t>
            </a:r>
            <a:r>
              <a:rPr lang="ru-RU" sz="1600" dirty="0">
                <a:latin typeface="Sylfaen" panose="010A0502050306030303" pitchFamily="18" charset="0"/>
                <a:ea typeface="Calibri" panose="020F0502020204030204" pitchFamily="34" charset="0"/>
                <a:cs typeface="Calibri" panose="020F0502020204030204" pitchFamily="34" charset="0"/>
              </a:rPr>
              <a:t>განათლების სისტემის ხელშეწყობა</a:t>
            </a:r>
            <a:r>
              <a:rPr lang="ka-GE" sz="1600" dirty="0">
                <a:ea typeface="Calibri" panose="020F0502020204030204" pitchFamily="34" charset="0"/>
                <a:cs typeface="Calibri" panose="020F0502020204030204" pitchFamily="34" charset="0"/>
              </a:rPr>
              <a:t>, </a:t>
            </a:r>
            <a:r>
              <a:rPr lang="ru-RU" sz="1600" dirty="0">
                <a:latin typeface="Sylfaen" panose="010A0502050306030303" pitchFamily="18" charset="0"/>
                <a:ea typeface="Calibri" panose="020F0502020204030204" pitchFamily="34" charset="0"/>
                <a:cs typeface="Calibri" panose="020F0502020204030204" pitchFamily="34" charset="0"/>
              </a:rPr>
              <a:t>სკოლამდელი აღსაზრდელების ფიზიკური ჯანმრთელობა</a:t>
            </a:r>
            <a:r>
              <a:rPr lang="ka-GE" sz="1600" dirty="0">
                <a:ea typeface="Calibri" panose="020F0502020204030204" pitchFamily="34" charset="0"/>
                <a:cs typeface="Calibri" panose="020F0502020204030204" pitchFamily="34" charset="0"/>
              </a:rPr>
              <a:t>, </a:t>
            </a:r>
            <a:r>
              <a:rPr lang="ru-RU" sz="1600" dirty="0">
                <a:latin typeface="Sylfaen" panose="010A0502050306030303" pitchFamily="18" charset="0"/>
                <a:ea typeface="Calibri" panose="020F0502020204030204" pitchFamily="34" charset="0"/>
                <a:cs typeface="Calibri" panose="020F0502020204030204" pitchFamily="34" charset="0"/>
              </a:rPr>
              <a:t>ადრეუ</a:t>
            </a:r>
            <a:r>
              <a:rPr lang="ka-GE" sz="1600" dirty="0">
                <a:ea typeface="Calibri" panose="020F0502020204030204" pitchFamily="34" charset="0"/>
                <a:cs typeface="Times New Roman" panose="02020603050405020304" pitchFamily="18" charset="0"/>
              </a:rPr>
              <a:t>ლი და სკოლამდელი აღზრდისა და განათლების სისტემის დახვეწა, შესაბამისი ინფრასტრუქტურისა და მომსახურების გაუმჯობესება. საბავშვო ბაგა–ბაღების აღსაზრდელთა განვითარების ხელშეწყობა და სრულფასოვანი სააღმზრდელო გარემოს შექმნა, რომელსაც უზრუნველყოფს ახალციხის სკოლამდელი აღზრდის დაწესებულება. აღნიშნული დაწესებულების ვალდებულებაა საგანმანათლებლო - სააღმზრდელო და კულტურული გარემოს მნიშვნელოვანი გაუმჯობესება,  საზოგადოების აქტიური ჩართვა მიმდინარე საგანმანათლებლო-სააღმზრდელო და კულტურულ პროცესებში, აღსაზრდელთა ინტელექტუალური და შემოქმედებითი უნარების სტიმულირება,  სააღმზრდელო ჯგუფების მუშაობის გაუმჯობესება, დახვეწა და მოსახლეობის ინტერესებზე მორგება. ყურადღება გამახვილდება შეზღუდული შესაძლებლობის მქონე აღსაზრდელთათვის საჭირო აქტივობის ამაღლებასა და საზოგადოებაში სოციალურ ინტეგრაციაზე, ისე როგორც ეროვნული უმცირესობის სამოქალაქო ცნობიერების ამაღლებაზე. მნიშვნელოვანია სკოლამდელი აღზრდის ასაკიდანვე  მათთვის ქართული ენის შესწავლა.</a:t>
            </a:r>
            <a:r>
              <a:rPr lang="ka-GE" sz="1600" b="1" dirty="0">
                <a:ea typeface="Calibri" panose="020F0502020204030204" pitchFamily="34" charset="0"/>
                <a:cs typeface="Sylfaen" panose="010A0502050306030303" pitchFamily="18" charset="0"/>
              </a:rPr>
              <a:t> </a:t>
            </a:r>
            <a:r>
              <a:rPr lang="ka-GE" sz="1600" b="1" dirty="0">
                <a:latin typeface="AcadNusx" pitchFamily="2" charset="0"/>
                <a:ea typeface="Calibri" panose="020F0502020204030204" pitchFamily="34" charset="0"/>
                <a:cs typeface="Calibri" panose="020F0502020204030204" pitchFamily="34" charset="0"/>
              </a:rPr>
              <a:t> </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004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200242" y="947634"/>
            <a:ext cx="11709918" cy="5560112"/>
          </a:xfrm>
          <a:prstGeom prst="rect">
            <a:avLst/>
          </a:prstGeom>
        </p:spPr>
        <p:txBody>
          <a:bodyPr wrap="square">
            <a:spAutoFit/>
          </a:bodyPr>
          <a:lstStyle/>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Calibri" panose="020F0502020204030204" pitchFamily="34" charset="0"/>
                <a:cs typeface="Sylfaen" panose="010A0502050306030303" pitchFamily="18" charset="0"/>
              </a:rPr>
              <a:t>პროგრამა 2. </a:t>
            </a:r>
            <a:r>
              <a:rPr lang="ka-GE" sz="1600" dirty="0">
                <a:ea typeface="Calibri" panose="020F0502020204030204" pitchFamily="34" charset="0"/>
                <a:cs typeface="Sylfaen" panose="010A0502050306030303" pitchFamily="18" charset="0"/>
              </a:rPr>
              <a:t>ახალციხის მერიის სტიპენდიები წარჩინებულ სტუდენტებს (საბიუჯეტო კოდი 04 02)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აღწერა:</a:t>
            </a:r>
            <a:r>
              <a:rPr lang="ka-GE" sz="1600" dirty="0">
                <a:ea typeface="Calibri" panose="020F0502020204030204" pitchFamily="34" charset="0"/>
                <a:cs typeface="Times New Roman" panose="02020603050405020304" pitchFamily="18" charset="0"/>
              </a:rPr>
              <a:t>  წარმატებულ  სტუდენტებზე ფულადი საჩუქრების გაცემა და შესაბამისი სერთიფიკატების გადაცემა.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90170" marR="111760" algn="just">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502400" algn="l"/>
              </a:tabLst>
            </a:pPr>
            <a:r>
              <a:rPr lang="ka-GE" sz="1600" b="1" dirty="0">
                <a:ea typeface="Calibri" panose="020F0502020204030204" pitchFamily="34" charset="0"/>
                <a:cs typeface="Sylfaen" panose="010A0502050306030303" pitchFamily="18" charset="0"/>
              </a:rPr>
              <a:t>პროგრამის მიზანი: </a:t>
            </a:r>
            <a:r>
              <a:rPr lang="ka-GE" sz="1600" dirty="0">
                <a:ea typeface="Calibri" panose="020F0502020204030204" pitchFamily="34" charset="0"/>
                <a:cs typeface="Sylfaen" panose="010A0502050306030303" pitchFamily="18" charset="0"/>
              </a:rPr>
              <a:t>ახალციხის მუნიციპალიტეტში მცხოვრები გოგონების და ვაჟების თანაბრად წახალისება სასწავლო პროგრამების უკეთ ათვისების და გააზრების მიზნით. პროგრამის მიზანია  ახალგაზრდების დაინტერესება მათი მუნიციპალიტეტში დარჩენის და  მიგრაციის შემცირების მიზნით.</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 </a:t>
            </a:r>
            <a:r>
              <a:rPr lang="ka-GE" sz="1600" b="1" dirty="0" smtClean="0">
                <a:ea typeface="Calibri" panose="020F0502020204030204" pitchFamily="34" charset="0"/>
                <a:cs typeface="Times New Roman" panose="02020603050405020304" pitchFamily="18" charset="0"/>
              </a:rPr>
              <a:t>პრიორიტეტი </a:t>
            </a:r>
            <a:r>
              <a:rPr lang="ka-GE" sz="1600" b="1" dirty="0">
                <a:ea typeface="Calibri" panose="020F0502020204030204" pitchFamily="34" charset="0"/>
                <a:cs typeface="Times New Roman" panose="02020603050405020304" pitchFamily="18" charset="0"/>
              </a:rPr>
              <a:t>5. კულტურა,  ახალგაზრდობის ხელშეწყობა და სპორტი (საბიუჯეტო კოდი 05 00)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პროგრამა 1.  კულტურის განვითარების ხელშეწყობა ( საბიუჯეტო კოდი 05 01)</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აღწერა:  </a:t>
            </a:r>
            <a:r>
              <a:rPr lang="ka-GE" sz="1600" dirty="0">
                <a:ea typeface="Calibri" panose="020F0502020204030204" pitchFamily="34" charset="0"/>
                <a:cs typeface="Times New Roman" panose="02020603050405020304" pitchFamily="18" charset="0"/>
              </a:rPr>
              <a:t>კულტურული, სპორტული ობიექტების გამართული და სრულფასოვანი ფუნქციონირება სოციალური განვითარების მნიშვნელოვანი საფეხურია. მოსწავლეს, ახალგაზრდას, რომელიც ჩაბმულია კულტურულ ცხოვრებაში, აქვს კარგი მაჩვენებელი როგორც სკოლაში, ასევე განათლების შემდგომ ეტაპზეც (უმაღლეს სასწავლებელში). ასაკობრივი თავისებურებების გათვალისწინებით, სხვადასხვა კულტურულ და სპორტულ  ღონისძიებებში ჩაბმით ბავშვი ყალიბდება სრულფასოვან  პიროვნებად, რომელსაც ჩამოყალიბებული აქვს გემოვნება. კულტურული და სპორტული ობიექტების სრულფასოვანი ფუნქციონირება, განსაკუთრებით სოფლად, გაცილებით მეტი ეფექტის მომტანია, რადგან ახალგაზრდა ადგილზე  ახდენს  საკუთარი შესაძლებლობების რეალიზებას. აქედან გამომდინარე, ნაკლებია   ახალგაზრდების მიგრაცია სოფლიდან ქალაქში. სხვადასხვა კულტურული და სპორტული წრეები მნიშვნელოვნად უწყობს ხელს ახალგაზრდებში ჯანსაღი ცხოვრების წესის დანერგვას. ზემოთ აღნიშნულიდან  გამომდინარე, ძლიერი, გამართული კულტურული და სპორტული ინფრასტრუქტურით უზრუნველყოფა და სპორტის ისეთი სახეობების განვითარება, რომლებშიც თანაბრად იქნებიან ჩართული გოგონები და ვაჟები, ახალციხის მუნიციპალიტეტის  ერთ–ერთ პრიორიტეტს წარმოადგენს.</a:t>
            </a:r>
            <a:endParaRPr lang="ka-G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728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25597" y="1293752"/>
            <a:ext cx="11784563" cy="4993803"/>
          </a:xfrm>
          <a:prstGeom prst="rect">
            <a:avLst/>
          </a:prstGeom>
        </p:spPr>
        <p:txBody>
          <a:bodyPr wrap="square">
            <a:spAutoFit/>
          </a:bodyPr>
          <a:lstStyle/>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მიზანი:</a:t>
            </a:r>
            <a:r>
              <a:rPr lang="ka-GE" sz="1600" dirty="0">
                <a:ea typeface="Calibri" panose="020F0502020204030204" pitchFamily="34" charset="0"/>
                <a:cs typeface="Times New Roman" panose="02020603050405020304" pitchFamily="18" charset="0"/>
              </a:rPr>
              <a:t> ახალციხის მუნიციპალიტეტის ყველა მცხოვრებისათვის ხელმისაწვდომი და საერთაშორისო სტანდარტების შესაბამისი კულტურული და საგანმანათლებლო მომსახურების მიწოდების ხელმისაწვდომობის ზრდა,     ბავშვების განვითარებაზე ორიენტირებული კულტურული და სპორტულ – გამაჯანსაღებელი გარემოს შექმნა.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 </a:t>
            </a:r>
            <a:r>
              <a:rPr lang="ka-GE" sz="1600" b="1" dirty="0" smtClean="0">
                <a:ea typeface="Calibri" panose="020F0502020204030204" pitchFamily="34" charset="0"/>
                <a:cs typeface="Times New Roman" panose="02020603050405020304" pitchFamily="18" charset="0"/>
              </a:rPr>
              <a:t>პროგრამა </a:t>
            </a:r>
            <a:r>
              <a:rPr lang="ka-GE" sz="1600" b="1" dirty="0">
                <a:ea typeface="Calibri" panose="020F0502020204030204" pitchFamily="34" charset="0"/>
                <a:cs typeface="Times New Roman" panose="02020603050405020304" pitchFamily="18" charset="0"/>
              </a:rPr>
              <a:t>2.  ახალციხის მუნიციპალიტეტის კულტურის დაწესებულებების განვითარების ხელშეწყობა (საბიუჯეტო კოდი 05 01 01)</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აღწერა:  </a:t>
            </a:r>
            <a:r>
              <a:rPr lang="ka-GE" sz="1600" dirty="0">
                <a:ea typeface="Calibri" panose="020F0502020204030204" pitchFamily="34" charset="0"/>
                <a:cs typeface="Times New Roman" panose="02020603050405020304" pitchFamily="18" charset="0"/>
              </a:rPr>
              <a:t>აღნიშნული პროგრამა ითვალისწინებს ახალციხის, ვალის და აწყურის სამუსიკო სკოლების და ახალციხის სამხატვრო სკოლის განვითარებასა და პოპულარიზაციას, რაბათის ციხის კომპლექსის, როგორც ისტორიული კომპლექსური ძეგლის დაცვას, პოპულარიზაციასა და განვითარებას, ბუკლეტებისა და ტურისტული ცნობარების მომზადებას, პერიოდულად ფესტივალების და სხვადასხვა კულტურული ღონისძიებების მოწყობას.</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 </a:t>
            </a:r>
            <a:r>
              <a:rPr lang="ka-GE" sz="1600" b="1" dirty="0" smtClean="0">
                <a:ea typeface="Calibri" panose="020F0502020204030204" pitchFamily="34" charset="0"/>
                <a:cs typeface="Times New Roman" panose="02020603050405020304" pitchFamily="18" charset="0"/>
              </a:rPr>
              <a:t>პროგრამის </a:t>
            </a:r>
            <a:r>
              <a:rPr lang="ka-GE" sz="1600" b="1" dirty="0">
                <a:ea typeface="Calibri" panose="020F0502020204030204" pitchFamily="34" charset="0"/>
                <a:cs typeface="Times New Roman" panose="02020603050405020304" pitchFamily="18" charset="0"/>
              </a:rPr>
              <a:t>მიზანი:</a:t>
            </a:r>
            <a:r>
              <a:rPr lang="ka-GE" sz="1600" dirty="0">
                <a:ea typeface="Calibri" panose="020F0502020204030204" pitchFamily="34" charset="0"/>
                <a:cs typeface="Times New Roman" panose="02020603050405020304" pitchFamily="18" charset="0"/>
              </a:rPr>
              <a:t> გაერთიანების მიზანია ახალციხის მუნიციპალიტეტის ტერიტორიაზე ქართული კულტურის ტრადიციების, ეროვნული ფასეულობების დაცვა და გნვითარება, ხელოვნების სფეროში არსებული საგანმანათებლო დაწესებულებების კურსდამთავრებულთათვის მომავალი პროფესიული განვითარებისათვის ხელის შეწყობა და სტიმულირება, ქართული კუტურული მემკვიდრეობისა და თანამედროვე ხელოვნების პოპულარიზაცია. ტრადიციული ფოლკლორის დარგების განვითარება და პოპულარიზაცია, ახალგაზრდების მოზიდვა და ჩართვა წრე-სტუდიებსა და კულტურულ ღონისძიებებში.  რაბათის ციხეზე ვიზიტორთა რიცხოვნობის ზრდა, ტურისტებისთვის  მომსახურების სერვისის გაუმჯობესება და შესაბამისად, ტურისტული ინდუსტრიის განვითარება.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908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58862" y="863037"/>
            <a:ext cx="11597952" cy="5764142"/>
          </a:xfrm>
          <a:prstGeom prst="rect">
            <a:avLst/>
          </a:prstGeom>
        </p:spPr>
        <p:txBody>
          <a:bodyPr wrap="square">
            <a:spAutoFit/>
          </a:bodyPr>
          <a:lstStyle/>
          <a:p>
            <a:pPr>
              <a:lnSpc>
                <a:spcPct val="115000"/>
              </a:lnSpc>
              <a:spcAft>
                <a:spcPts val="1000"/>
              </a:spcAft>
            </a:pPr>
            <a:r>
              <a:rPr lang="ka-GE" b="1" dirty="0">
                <a:ea typeface="Calibri" panose="020F0502020204030204" pitchFamily="34" charset="0"/>
                <a:cs typeface="Times New Roman" panose="02020603050405020304" pitchFamily="18" charset="0"/>
              </a:rPr>
              <a:t>პროგრამა 4.  საზოგადოებრივი და ახალგაზრდული ორგანიზაციების ხელშეწყობა (05 02)</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ka-GE" b="1" dirty="0">
                <a:ea typeface="Calibri" panose="020F0502020204030204" pitchFamily="34" charset="0"/>
                <a:cs typeface="Times New Roman" panose="02020603050405020304" pitchFamily="18" charset="0"/>
              </a:rPr>
              <a:t> </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a-GE" b="1" dirty="0">
                <a:ea typeface="Calibri" panose="020F0502020204030204" pitchFamily="34" charset="0"/>
                <a:cs typeface="Times New Roman" panose="02020603050405020304" pitchFamily="18" charset="0"/>
              </a:rPr>
              <a:t>პროგრამის აღწერა:</a:t>
            </a:r>
            <a:r>
              <a:rPr lang="ka-GE" dirty="0">
                <a:ea typeface="Calibri" panose="020F0502020204030204" pitchFamily="34" charset="0"/>
                <a:cs typeface="Times New Roman" panose="02020603050405020304" pitchFamily="18" charset="0"/>
              </a:rPr>
              <a:t> სკოლის ასაკის ბავშვების  სპორტულ აქტივობებში ჩართვის  ხელშეწყობა.                                                                                                                                                                                                                                                                                                                                          ჯანსაღი ცხოვრების წესის პოპულარიზაცია, საზოგადოების აქტიური ჩართულობა სპორტულ ცხოვრებაში,  მუნიციპალიტეტში     მცხოვრები მოზარდებისა და ახალგაზრდებისათვის სპორტის სხვადასხვა სახეობებში ჩართულობის ხელმისაწვდომობის გაზრდა, მუნიციპალური სპორტული კლუბებისა და მათ ბაზაზე არსებული ასაკობრივი ჯგუფების განვითარების ხელშეწყობა;  სპორტული მიღწევების გაუმჯობესების ხელშეწყობა. სპორტის სხვადასხვა სახეობების პოპულარიზაცია ახალგაზრდებში; საქართველოში  სპორტის მასობრივი და მაღალი მიღწევების მქონე სახეობების პოპულარიზაცია  მუნიციპალიტეტში და აღნიშნულ სპორტის სახეობებში ახალგაზრდების ჩართულობის ხელშეწყობა; განსაკუთრებით სპორტულ ცხოვრებაში ქალთა ჩართულობა და ხელშეწყობა;  ხარვეზების აღმოჩენა და ახალი მიდგომები და პროგრამები ახალგაზრდების სპორტული ცხოვრების გაუმჯობესების მიზნით. სპორტული შედეგების გაუმჯობესება და მონაწილეობის მიღება მაღალი დონის შეჯიბრებებში.</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a-GE" dirty="0">
                <a:ea typeface="Calibri" panose="020F0502020204030204" pitchFamily="34" charset="0"/>
                <a:cs typeface="Times New Roman" panose="02020603050405020304" pitchFamily="18" charset="0"/>
              </a:rPr>
              <a:t>ახალციხის მუნიციპალიტეტში არსებული  ახალგაზრდულ ცენტრებში კულტურულ-შემოქმედებითი, ინტელექტუალური, შემეცნებითი და გასართობი ღონისძიებების მოწყობა, ახალგაზრდების სხვადასხვა ღონისძიებაში ჩართვა, ჯანსაღი ცხოვრების წესის პროპაგანდა, ახალგაზრდების ცოდნისა და უნარების გაღრმავება სხვადასხვა მიმართულებით;</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388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45233" y="1047261"/>
            <a:ext cx="11485984" cy="5507662"/>
          </a:xfrm>
          <a:prstGeom prst="rect">
            <a:avLst/>
          </a:prstGeom>
        </p:spPr>
        <p:txBody>
          <a:bodyPr wrap="square">
            <a:spAutoFit/>
          </a:bodyPr>
          <a:lstStyle/>
          <a:p>
            <a:pPr algn="just">
              <a:lnSpc>
                <a:spcPct val="115000"/>
              </a:lnSpc>
              <a:spcAft>
                <a:spcPts val="0"/>
              </a:spcAft>
            </a:pPr>
            <a:r>
              <a:rPr lang="ka-GE" b="1" dirty="0">
                <a:ea typeface="Calibri" panose="020F0502020204030204" pitchFamily="34" charset="0"/>
                <a:cs typeface="Times New Roman" panose="02020603050405020304" pitchFamily="18" charset="0"/>
              </a:rPr>
              <a:t>პროგრამის მიზანი:</a:t>
            </a:r>
            <a:r>
              <a:rPr lang="ka-GE" dirty="0">
                <a:ea typeface="Calibri" panose="020F0502020204030204" pitchFamily="34" charset="0"/>
                <a:cs typeface="Times New Roman" panose="02020603050405020304" pitchFamily="18" charset="0"/>
              </a:rPr>
              <a:t> ახალგაზრდობის გააქტიურება-ჩართულობის, ინიციატივების </a:t>
            </a:r>
            <a:r>
              <a:rPr lang="ka-GE" dirty="0" smtClean="0">
                <a:ea typeface="Calibri" panose="020F0502020204030204" pitchFamily="34" charset="0"/>
                <a:cs typeface="Times New Roman" panose="02020603050405020304" pitchFamily="18" charset="0"/>
              </a:rPr>
              <a:t>წახალისების, </a:t>
            </a:r>
            <a:r>
              <a:rPr lang="ka-GE" dirty="0">
                <a:ea typeface="Calibri" panose="020F0502020204030204" pitchFamily="34" charset="0"/>
                <a:cs typeface="Times New Roman" panose="02020603050405020304" pitchFamily="18" charset="0"/>
              </a:rPr>
              <a:t>კომპეტენციების ამაღლების, საგანმანათლებლო - შემეცნებითი პროექტების მხარდაჭერა.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a-GE" dirty="0">
                <a:ea typeface="Calibri" panose="020F0502020204030204" pitchFamily="34" charset="0"/>
                <a:cs typeface="Times New Roman" panose="02020603050405020304" pitchFamily="18" charset="0"/>
              </a:rPr>
              <a:t>შეიქმნას და ხელი შეეწყოს ახალგაზრდების შეხვედრებს, სადაც  საშუალება მიეცემათ გამოავლინონ თავიანთი ინიციატივები და გამართონ დისკუსიები (მაგ. ფილმების ჩვენება და შემდეგ დისკუსია)  მათთვის საინტერესო და საჭირბოროტო  საკითხებზე. გამოავლინონ თავიანთი საჭიროებები და დასახონ სამოქმედო გეგმები.</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a-GE" dirty="0">
                <a:ea typeface="Calibri" panose="020F0502020204030204" pitchFamily="34" charset="0"/>
                <a:cs typeface="Times New Roman" panose="02020603050405020304" pitchFamily="18" charset="0"/>
              </a:rPr>
              <a:t>შემუშავებულ იქნას  შესაბამისი მიდგომები და პროგრამები ახალგაზრდების მდგომარეობის გაუმჯობესების მიზნით.</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a-GE" dirty="0">
                <a:ea typeface="Calibri" panose="020F0502020204030204" pitchFamily="34" charset="0"/>
                <a:cs typeface="Times New Roman" panose="02020603050405020304" pitchFamily="18" charset="0"/>
              </a:rPr>
              <a:t>ახალგაზრდობის კიდევ უფრო გააქტიურება, ახალგაზრდული ინიციატივების წახალისება,  სპეციფიკური საჭიროებების და ინტერესების გათვალისწინება და სამოქალაქო აქტივობებში ჩართვა,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dirty="0">
                <a:ea typeface="Calibri" panose="020F0502020204030204" pitchFamily="34" charset="0"/>
                <a:cs typeface="Times New Roman" panose="02020603050405020304" pitchFamily="18" charset="0"/>
              </a:rPr>
              <a:t>სპორტული კლუბებისა და მათ ბაზაზე არსებული ასაკობრივი ჯგუფების განვითარების ხელშეწყობა;  სპორტული მიღწევების გაუმჯობესების ხელშეწყობა. სპორტის სხვადასხვა სახეობების პოპულარიზაცია ახალგაზრდებში; საქართველოში  სპორტის მასობრივი და მაღალი მიღწევების მქონე სახეობების პოპულარიზაცია  მუნიციპალიტეტში და აღნიშნულ სპორტის სახეობებში ახალგაზრდების ჩართულობის ხელშეწყობა; განსაკუთრებით სპორტულ ცხოვრებაში ქალთა ჩართულობა და ხელშეწყობა;  ხარვეზების აღმოჩენა და ახალი მიდგომები და პროგრამები ახალგაზრდების სპორტული ცხოვრების გაუმჯობესების მიზნით. სპორტული შედეგების გაუმჯობესება და მონაწილეობის მიღება მაღალი დონის შეჯიბრებებში.</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847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6238" y="0"/>
            <a:ext cx="394841" cy="541958"/>
          </a:xfrm>
          <a:prstGeom prst="rect">
            <a:avLst/>
          </a:prstGeom>
        </p:spPr>
      </p:pic>
      <p:sp>
        <p:nvSpPr>
          <p:cNvPr id="2" name="Rectangle 1"/>
          <p:cNvSpPr/>
          <p:nvPr/>
        </p:nvSpPr>
        <p:spPr>
          <a:xfrm>
            <a:off x="251561" y="475099"/>
            <a:ext cx="11812554" cy="6382901"/>
          </a:xfrm>
          <a:prstGeom prst="rect">
            <a:avLst/>
          </a:prstGeom>
        </p:spPr>
        <p:txBody>
          <a:bodyPr wrap="square">
            <a:spAutoFit/>
          </a:bodyPr>
          <a:lstStyle/>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პროგრამა 7.  კუტურული მემკვიდრეობისა და რელიგიური ორგანიზაციების ხელშეწყობა (საბიუჯეტო კოდი 05 03)</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აღწერა:  </a:t>
            </a:r>
            <a:r>
              <a:rPr lang="ka-GE" sz="1600" dirty="0">
                <a:ea typeface="Calibri" panose="020F0502020204030204" pitchFamily="34" charset="0"/>
                <a:cs typeface="Times New Roman" panose="02020603050405020304" pitchFamily="18" charset="0"/>
              </a:rPr>
              <a:t>ქალაქი ახალციხე არის რეგიონის და მუნიციპალიტეტის  ცენტრი. ყველა მეზობელი მუნიციპალიტეტებიდან და სახელმწიფოებიდან მომავალი გზები ( თურქეთი, სომხეთი) აქ იყრის თავს. აქედან ხელმისაწვდომია რომ ტურისტი გადაადგილდეს: ბორჯომის, ადიგენის, ასპინძის, ახალქალაქის და ნინოწმინდის მუნიციპალიტეტებში. ასევე ტურისტი შეიძლება გადავიდეს, ბორჯომ - ხარაგაულის დაცულ ტერიტორიაზე. ისტორიულ ძეგლთა სიმრავლე, სუფთა გარემო, იზიდავს როგორც ქვეყნის გარედან, ასევე ქვეყნის შიგნით, ტურისტთა რაოდენობას.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მიზანი: </a:t>
            </a:r>
            <a:r>
              <a:rPr lang="ka-GE" sz="1600" dirty="0">
                <a:ea typeface="Calibri" panose="020F0502020204030204" pitchFamily="34" charset="0"/>
                <a:cs typeface="Times New Roman" panose="02020603050405020304" pitchFamily="18" charset="0"/>
              </a:rPr>
              <a:t> კულტურული მემკვიდრეობის ძეგლთა დაცვა და შენარჩუნება. კულტური მემკვიდრეობის ძეგლებისადმი ინტერესის გაღვივება; არამატერიალური კულტურული ძეგლების აღწერა გავრცელება საზოგადოებაში.</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 </a:t>
            </a:r>
            <a:r>
              <a:rPr lang="ka-GE" sz="1600" b="1" dirty="0" smtClean="0">
                <a:ea typeface="Calibri" panose="020F0502020204030204" pitchFamily="34" charset="0"/>
                <a:cs typeface="Times New Roman" panose="02020603050405020304" pitchFamily="18" charset="0"/>
              </a:rPr>
              <a:t>პრიორიტეტი </a:t>
            </a:r>
            <a:r>
              <a:rPr lang="ka-GE" sz="1600" b="1" dirty="0">
                <a:ea typeface="Calibri" panose="020F0502020204030204" pitchFamily="34" charset="0"/>
                <a:cs typeface="Times New Roman" panose="02020603050405020304" pitchFamily="18" charset="0"/>
              </a:rPr>
              <a:t>06 00 ჯანმრთელობის დაცვა და სოციალური უზრუნველყოფა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 პროგრამა 1. მოსახლეობის ჯანმრთელობის დაცვა და  სოციალური უზრუნველყოფა (საბიუჯეტო კოდი 06 00)</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აღწერა:</a:t>
            </a:r>
            <a:r>
              <a:rPr lang="ka-GE" sz="1600" dirty="0">
                <a:ea typeface="Calibri" panose="020F0502020204030204" pitchFamily="34" charset="0"/>
                <a:cs typeface="Times New Roman" panose="02020603050405020304" pitchFamily="18" charset="0"/>
              </a:rPr>
              <a:t> პროგრამა ითვალისწინებს მუნიციპალიტეტის ტერიტორიაზე რეგისტრირებული და ამავე დროს ფაქტობრივად მცხოვრები მოსახლეობის სხვადასხვა კატეგორიებისთვის გარკვეული შეღავათებითა და სოციალური დახმარებებით უზრუნველყოფას. სახელმწიფო ბიუჯეტიდან გამოყოფილი მიზნობრივი ტრანსფერის ფარგლებში კანონმდებლობით გათვალისწინებული სარიტუალო მომსახურების ხარჯების ანაზღაურებას, მოხუცებულთა, მიუსაფართა და ეკონომიკურ სიდუხჭირეში მყოფი ოჯახების  კვებით  უზრუნველყოფას.  დემოგრაფიული მდგომარეობის გაუმჯობესების მიზნით ახალშობილთა  ოჯახების და შეჭირვებული დედების  დახმარებას, შშმ პირთა, 2012 წელს აწყურში მომხდარი მეწყერის შედეგად დაზარალებულთა, სამუსიკო სკოლებში სხვადასხვა კატეგორიის ოჯახების შვილთა სწავლის დაფინანსებას  და სხვა სოციალურ ღონისძიებებს; ასევე ჯანდაცვის სფეროში მოსახლეობის სამედიცინო გამოკვლევების, გეგმიური და ურგენტული ოპერაციების და სხვა სამედიცინო მომსახურების დაფინანსებას, რომლებიც მთლიანობაში უზრუნველყოფენ  მუნიციპალიტეტის მოსახლეობის სოციალური და ჯანმრთელობის მდგომარეობის გაუმჯობესებას.</a:t>
            </a:r>
            <a:endParaRPr lang="ka-G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780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85725" y="63704"/>
            <a:ext cx="11763375" cy="6794296"/>
          </a:xfrm>
          <a:prstGeom prst="rect">
            <a:avLst/>
          </a:prstGeom>
        </p:spPr>
        <p:txBody>
          <a:bodyPr wrap="square">
            <a:spAutoFit/>
          </a:bodyPr>
          <a:lstStyle/>
          <a:p>
            <a:pPr algn="just">
              <a:lnSpc>
                <a:spcPct val="115000"/>
              </a:lnSpc>
              <a:spcAft>
                <a:spcPts val="1000"/>
              </a:spcAft>
            </a:pPr>
            <a:r>
              <a:rPr lang="ka-GE" sz="1600" dirty="0">
                <a:ea typeface="Calibri" panose="020F0502020204030204" pitchFamily="34" charset="0"/>
                <a:cs typeface="Times New Roman" panose="02020603050405020304" pitchFamily="18" charset="0"/>
              </a:rPr>
              <a:t>მე-2 მსოფლიო ომის ვეტერანთა, საქართველოს ტერიტორიული მთლიანობისა და სხვა ტერიტორიული ბრძოლების შედეგად დაზარალებულ შშმ პირთა და აღნიშნულ ბრძოლებში გარდაცვლილთა ოჯახების ერთჯერად სოციალურ დახმარებას ფულადი ფორმით, ასევე დევნილთა დახმარებას სასურსათო პაკეტებით, მათი საყოფაცხოვრებო პირობების გაუმჯობესების მიზნით. ქვეპროგრამის ფარგლებში ასევე გათვალისწინებულია დევნილთა, სამშობლოს დაცვისას დაღუპულთა და ომის შემდეგ მიმდინარე საანგარიშო წელს გარდაცვლილ მეომართა დაკრძალვის ხარჯების ანაზღაურება.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მეწყერის შედეგად დაზარალებულთათვის ყოველთვიური ფულადი დახმარების გაწევა, ასევე მათთვის საცხოვრებელი ფართების შეძენაში თანამონაწილეობა, ხანძრის შედეგად დაზარალებულთათვის ფულადი დახმარების გაწევა, უსახლკაროთა ბინის ქირით ან დროებითი საცხოვრებელი ფართით დაკმაყოფილება, მათთვის მიყენებული ზარალის კომპენსირებისა და საცხოვრისით უზრუნველყოფის მიზნით</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b="1" dirty="0">
                <a:ea typeface="Calibri" panose="020F0502020204030204" pitchFamily="34" charset="0"/>
                <a:cs typeface="Times New Roman" panose="02020603050405020304" pitchFamily="18" charset="0"/>
              </a:rPr>
              <a:t>პროგრამის მიზანი:</a:t>
            </a:r>
            <a:r>
              <a:rPr lang="ka-GE" sz="1600" dirty="0">
                <a:ea typeface="Calibri" panose="020F0502020204030204" pitchFamily="34" charset="0"/>
                <a:cs typeface="Times New Roman" panose="02020603050405020304" pitchFamily="18" charset="0"/>
              </a:rPr>
              <a:t> დიალეზზე მყოფი მოქალაქეებისთვის, შშმ პირთათვის და შშმ ბავშვთათვის ფულადი დახმარების გაწევა, მათი ინტეგრაციის ხელშეწყობა საზოგადოებაში.</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სამედიცინო ლაბორატორიული და ინსტრუმენტული კვლევები, გეგმიური და ურგენტული ოპერაციების და სტაციონარის დაფინანსება/თანადაფინანსება, ონკოლოგიურ პაციენტთა დაცვა. </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მოწყვლადი ოჯახების სოციალური მდგომარეობის შემსუბუქების და გაუჯობესების ხელშეწყობა.</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 დემოგრაფიული მდგომარეობის გაუმჯობესების მიზნით, ერთჯერადი ფულადი დახმარების გაცემა ყოველ ახალშობილზე.</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sz="1600" dirty="0">
                <a:ea typeface="Calibri" panose="020F0502020204030204" pitchFamily="34" charset="0"/>
                <a:cs typeface="Times New Roman" panose="02020603050405020304" pitchFamily="18" charset="0"/>
              </a:rPr>
              <a:t>სოციალური პროგრამის შესაბამისად, სახელოვნებო განათლების  დაფინანსება მუნიციპალიტეტის ტერიტორიაზე რეგისტრირებული შემდეგი კატეგორიის მოსწავლეთათვის: საქართველოს ტერიტორიული მთლიანობისათვის მებრძოლთა, სხვა ტერიტორიული ბრძოლების მონაწილეთა, ლტოლვილთა და იძულებით გადაადგილებულთა, ქ. თბილისში 1989 წლის 9 აპრილს საქართველოს დამოუკიდებლობის მოთხოვნით გამართული მშვიდობიანი აქციის დარბევის შედეგად დაზარალებულთა, მკვეთრად გამოხატულ შშმ პირთა, მრავალშვილიან მშობელთა შვილები და დედით ან მამით ობოლი ბავშვები. </a:t>
            </a:r>
            <a:endParaRPr lang="ka-G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121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765110" y="974706"/>
            <a:ext cx="10627567" cy="3970318"/>
          </a:xfrm>
          <a:prstGeom prst="rect">
            <a:avLst/>
          </a:prstGeom>
        </p:spPr>
        <p:txBody>
          <a:bodyPr wrap="square">
            <a:spAutoFit/>
          </a:bodyPr>
          <a:lstStyle/>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 ეკუთვნის სამცხე-ჯავახეთის რეგიონს. იგი მოიცავს ორ ქალაქს - ქალაქი  ახალციხე (რეგიონალური ცენტრი) და ქალაქი ვალე. მასში შედის 15 ტერიტორიული ერთეული: ვალე, აწყური, აგარა, კლდე, მინაძე, ფერსა, ურაველი, ანდრიაწმინდა, ელიაწმინდა, სვირი, სხვილისი,  წყრუთი, წყალთბილა, პამაჯი, საძელი, სადაც გაერთიანებულია  45 სოფელი.</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მუნიციპალიტეტის ფართობი შეადგენს 2850.3 კვადრატულ კილომეტრს, რაც მთელი ქვეყნის ფართობის 4.9% და  სამცხე-ჯავახეთის რეგიონის ფართობის  44%-ია. მუნიციპალიტეტში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566 500 </a:t>
            </a:r>
            <a:r>
              <a:rPr lang="ka-GE" dirty="0">
                <a:solidFill>
                  <a:srgbClr val="000000"/>
                </a:solidFill>
                <a:ea typeface="Calibri" panose="020F0502020204030204" pitchFamily="34" charset="0"/>
                <a:cs typeface="Sylfaen" panose="010A0502050306030303" pitchFamily="18" charset="0"/>
              </a:rPr>
              <a:t>გრძივი მეტრი მუნიციპალური დაქვემდებარების საავტომობილო გზაა, ხოლო შიდა სასოფლო გზები დაახლოებით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73</a:t>
            </a:r>
            <a:r>
              <a:rPr lang="ka-GE" dirty="0">
                <a:solidFill>
                  <a:srgbClr val="000000"/>
                </a:solidFill>
                <a:ea typeface="Calibri" panose="020F0502020204030204" pitchFamily="34" charset="0"/>
                <a:cs typeface="Sylfaen" panose="010A0502050306030303" pitchFamily="18" charset="0"/>
              </a:rPr>
              <a:t>000 გრძივი მეტრია</a:t>
            </a:r>
            <a:r>
              <a:rPr lang="en-GB" dirty="0">
                <a:solidFill>
                  <a:srgbClr val="000000"/>
                </a:solidFill>
                <a:latin typeface="Sylfaen" panose="010A0502050306030303" pitchFamily="18" charset="0"/>
                <a:ea typeface="Calibri" panose="020F0502020204030204" pitchFamily="34" charset="0"/>
                <a:cs typeface="Sylfaen" panose="010A0502050306030303" pitchFamily="18" charset="0"/>
              </a:rPr>
              <a:t>.</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ახალციხის მუნიციპალიტეტში ცხოვრობს საქართველოს მოსახლეობის 1.</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06</a:t>
            </a:r>
            <a:r>
              <a:rPr lang="ka-GE" dirty="0">
                <a:solidFill>
                  <a:srgbClr val="000000"/>
                </a:solidFill>
                <a:ea typeface="Calibri" panose="020F0502020204030204" pitchFamily="34" charset="0"/>
                <a:cs typeface="Sylfaen" panose="010A0502050306030303" pitchFamily="18" charset="0"/>
              </a:rPr>
              <a:t>%, ხოლო რეგიონის მოსახლეობის დაახლოებით 25%, 3</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9 375 </a:t>
            </a:r>
            <a:r>
              <a:rPr lang="ka-GE" dirty="0">
                <a:solidFill>
                  <a:srgbClr val="000000"/>
                </a:solidFill>
                <a:ea typeface="Calibri" panose="020F0502020204030204" pitchFamily="34" charset="0"/>
                <a:cs typeface="Sylfaen" panose="010A0502050306030303" pitchFamily="18" charset="0"/>
              </a:rPr>
              <a:t>ადამიანი. მუნიციპალიტეტში მოსახლეობა მრავალეროვანია, მისი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68</a:t>
            </a:r>
            <a:r>
              <a:rPr lang="ka-GE" dirty="0">
                <a:solidFill>
                  <a:srgbClr val="000000"/>
                </a:solidFill>
                <a:ea typeface="Calibri" panose="020F0502020204030204" pitchFamily="34" charset="0"/>
                <a:cs typeface="Sylfaen" panose="010A0502050306030303" pitchFamily="18" charset="0"/>
              </a:rPr>
              <a:t>% ქართველი და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31</a:t>
            </a:r>
            <a:r>
              <a:rPr lang="ka-GE" dirty="0">
                <a:solidFill>
                  <a:srgbClr val="000000"/>
                </a:solidFill>
                <a:ea typeface="Calibri" panose="020F0502020204030204" pitchFamily="34" charset="0"/>
                <a:cs typeface="Sylfaen" panose="010A0502050306030303" pitchFamily="18" charset="0"/>
              </a:rPr>
              <a:t>% სომეხია, დანარჩენი ბერძნები, ოსები, რუსები, პოლონელები და სხვა ეროვნების ადგილობრივი მაცხოვრებლები არიან.  მოსახლეობის სიმჭიდროვე მუნიციპალიტეტის ტერიტორიაზე შეადგენს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38</a:t>
            </a:r>
            <a:r>
              <a:rPr lang="ka-GE" dirty="0">
                <a:solidFill>
                  <a:srgbClr val="000000"/>
                </a:solidFill>
                <a:ea typeface="Calibri" panose="020F0502020204030204" pitchFamily="34" charset="0"/>
                <a:cs typeface="Sylfaen" panose="010A0502050306030303" pitchFamily="18" charset="0"/>
              </a:rPr>
              <a:t>.</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9 </a:t>
            </a:r>
            <a:r>
              <a:rPr lang="ka-GE" dirty="0">
                <a:solidFill>
                  <a:srgbClr val="000000"/>
                </a:solidFill>
                <a:ea typeface="Calibri" panose="020F0502020204030204" pitchFamily="34" charset="0"/>
                <a:cs typeface="Sylfaen" panose="010A0502050306030303" pitchFamily="18" charset="0"/>
              </a:rPr>
              <a:t>კაცს ერთ კვ. კმ-ზე.</a:t>
            </a:r>
            <a:endParaRPr lang="ka-GE" sz="2000" dirty="0">
              <a:solidFill>
                <a:srgbClr val="000000"/>
              </a:solidFill>
              <a:effectLst/>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672337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433313" y="1642208"/>
            <a:ext cx="11449050" cy="3343992"/>
          </a:xfrm>
          <a:prstGeom prst="rect">
            <a:avLst/>
          </a:prstGeom>
        </p:spPr>
        <p:txBody>
          <a:bodyPr wrap="square">
            <a:spAutoFit/>
          </a:bodyPr>
          <a:lstStyle/>
          <a:p>
            <a:pPr algn="just">
              <a:lnSpc>
                <a:spcPct val="115000"/>
              </a:lnSpc>
              <a:spcAft>
                <a:spcPts val="1000"/>
              </a:spcAft>
            </a:pPr>
            <a:r>
              <a:rPr lang="ka-GE" dirty="0">
                <a:ea typeface="Calibri" panose="020F0502020204030204" pitchFamily="34" charset="0"/>
                <a:cs typeface="Times New Roman" panose="02020603050405020304" pitchFamily="18" charset="0"/>
              </a:rPr>
              <a:t>ასევე დედ-მამით ობოლ ბავშვებს გაეწევათ ფულადი დახმარება მათი სრულფასოვანი განვითარებისა და საჭიროებების დაკმაყოფილების მიზნით.</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dirty="0">
                <a:ea typeface="Calibri" panose="020F0502020204030204" pitchFamily="34" charset="0"/>
                <a:cs typeface="Times New Roman" panose="02020603050405020304" pitchFamily="18" charset="0"/>
              </a:rPr>
              <a:t>მძიმე სოციალურ-ეკონომიკურ პირობებში მცხოვრები ოჯახების დახმარება სასურსათო პაკეტებით, ფულადი თანხით და უფასო სასადილოს მომსახურებით. უხუცესთა ფულადი დახმარება. ასევე უპატრონო მიცვალებულთა სარიტუალო მომსახურება.</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dirty="0">
                <a:ea typeface="Calibri" panose="020F0502020204030204" pitchFamily="34" charset="0"/>
                <a:cs typeface="Times New Roman" panose="02020603050405020304" pitchFamily="18" charset="0"/>
              </a:rPr>
              <a:t>მუნიციპალიტეტი უზრუნველყოფს ქალაქის ტერიტორიაზე წრიული სამარშრუტო საქალაქო ტრანსპორტით მგზავრთა გადაყვანის საფასურის 50%-ის თანადაფინანსებას, ყველა მოქალაქისათვის.</a:t>
            </a:r>
            <a:endParaRPr lang="ka-G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ka-GE" dirty="0">
                <a:ea typeface="Calibri" panose="020F0502020204030204" pitchFamily="34" charset="0"/>
                <a:cs typeface="Times New Roman" panose="02020603050405020304" pitchFamily="18" charset="0"/>
              </a:rPr>
              <a:t>ახალციხის  მუნიციპალიტეტის  ტერიტორიაზე   მცხოვრები   ბავშვებისათვის   მხედველობის  (უფასო)  გამოკვლევის     ხელმისაწვდომობა, რეკომენდაციების  მომზადება  და   გავრცელება.</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89339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176263" y="892585"/>
            <a:ext cx="9963150" cy="410882"/>
          </a:xfrm>
          <a:prstGeom prst="rect">
            <a:avLst/>
          </a:prstGeom>
        </p:spPr>
        <p:txBody>
          <a:bodyPr wrap="square">
            <a:spAutoFit/>
          </a:bodyPr>
          <a:lstStyle/>
          <a:p>
            <a:pPr>
              <a:lnSpc>
                <a:spcPct val="115000"/>
              </a:lnSpc>
              <a:spcAft>
                <a:spcPts val="1000"/>
              </a:spcAft>
            </a:pPr>
            <a:r>
              <a:rPr lang="ka-GE" b="1" dirty="0">
                <a:ea typeface="Calibri" panose="020F0502020204030204" pitchFamily="34" charset="0"/>
                <a:cs typeface="Times New Roman" panose="02020603050405020304" pitchFamily="18" charset="0"/>
              </a:rPr>
              <a:t>ასიგნებისა და რიცხოვნობის ზღვრული ოდენობა (საკუთარი შემოსულობების ფარგლებში)</a:t>
            </a:r>
            <a:endParaRPr lang="ka-GE"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11185380"/>
              </p:ext>
            </p:extLst>
          </p:nvPr>
        </p:nvGraphicFramePr>
        <p:xfrm>
          <a:off x="104778" y="1586847"/>
          <a:ext cx="11915774" cy="3756678"/>
        </p:xfrm>
        <a:graphic>
          <a:graphicData uri="http://schemas.openxmlformats.org/drawingml/2006/table">
            <a:tbl>
              <a:tblPr firstRow="1" firstCol="1" bandRow="1">
                <a:tableStyleId>{5C22544A-7EE6-4342-B048-85BDC9FD1C3A}</a:tableStyleId>
              </a:tblPr>
              <a:tblGrid>
                <a:gridCol w="815202">
                  <a:extLst>
                    <a:ext uri="{9D8B030D-6E8A-4147-A177-3AD203B41FA5}">
                      <a16:colId xmlns:a16="http://schemas.microsoft.com/office/drawing/2014/main" val="1167975343"/>
                    </a:ext>
                  </a:extLst>
                </a:gridCol>
                <a:gridCol w="3432430">
                  <a:extLst>
                    <a:ext uri="{9D8B030D-6E8A-4147-A177-3AD203B41FA5}">
                      <a16:colId xmlns:a16="http://schemas.microsoft.com/office/drawing/2014/main" val="1889333989"/>
                    </a:ext>
                  </a:extLst>
                </a:gridCol>
                <a:gridCol w="1282394">
                  <a:extLst>
                    <a:ext uri="{9D8B030D-6E8A-4147-A177-3AD203B41FA5}">
                      <a16:colId xmlns:a16="http://schemas.microsoft.com/office/drawing/2014/main" val="2248525669"/>
                    </a:ext>
                  </a:extLst>
                </a:gridCol>
                <a:gridCol w="1282394">
                  <a:extLst>
                    <a:ext uri="{9D8B030D-6E8A-4147-A177-3AD203B41FA5}">
                      <a16:colId xmlns:a16="http://schemas.microsoft.com/office/drawing/2014/main" val="452214414"/>
                    </a:ext>
                  </a:extLst>
                </a:gridCol>
                <a:gridCol w="1282394">
                  <a:extLst>
                    <a:ext uri="{9D8B030D-6E8A-4147-A177-3AD203B41FA5}">
                      <a16:colId xmlns:a16="http://schemas.microsoft.com/office/drawing/2014/main" val="3257142678"/>
                    </a:ext>
                  </a:extLst>
                </a:gridCol>
                <a:gridCol w="1284778">
                  <a:extLst>
                    <a:ext uri="{9D8B030D-6E8A-4147-A177-3AD203B41FA5}">
                      <a16:colId xmlns:a16="http://schemas.microsoft.com/office/drawing/2014/main" val="2783934564"/>
                    </a:ext>
                  </a:extLst>
                </a:gridCol>
                <a:gridCol w="1268091">
                  <a:extLst>
                    <a:ext uri="{9D8B030D-6E8A-4147-A177-3AD203B41FA5}">
                      <a16:colId xmlns:a16="http://schemas.microsoft.com/office/drawing/2014/main" val="948665789"/>
                    </a:ext>
                  </a:extLst>
                </a:gridCol>
                <a:gridCol w="1268091">
                  <a:extLst>
                    <a:ext uri="{9D8B030D-6E8A-4147-A177-3AD203B41FA5}">
                      <a16:colId xmlns:a16="http://schemas.microsoft.com/office/drawing/2014/main" val="4079314424"/>
                    </a:ext>
                  </a:extLst>
                </a:gridCol>
              </a:tblGrid>
              <a:tr h="475114">
                <a:tc>
                  <a:txBody>
                    <a:bodyPr/>
                    <a:lstStyle/>
                    <a:p>
                      <a:pPr indent="-8255" algn="ctr">
                        <a:lnSpc>
                          <a:spcPct val="115000"/>
                        </a:lnSpc>
                        <a:spcAft>
                          <a:spcPts val="0"/>
                        </a:spcAft>
                      </a:pPr>
                      <a:r>
                        <a:rPr lang="ka-GE" sz="500">
                          <a:effectLst/>
                        </a:rPr>
                        <a:t>პრიორიტეტის </a:t>
                      </a:r>
                      <a:r>
                        <a:rPr lang="ru-RU" sz="500">
                          <a:effectLst/>
                        </a:rPr>
                        <a:t> კოდი</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პრიორიტეტის დასახელება</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რიცხოვნობა</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ka-GE" sz="800">
                          <a:effectLst/>
                        </a:rPr>
                        <a:t>2019</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2020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2021</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2022</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77691447"/>
                  </a:ext>
                </a:extLst>
              </a:tr>
              <a:tr h="518530">
                <a:tc>
                  <a:txBody>
                    <a:bodyPr/>
                    <a:lstStyle/>
                    <a:p>
                      <a:pPr algn="just">
                        <a:lnSpc>
                          <a:spcPct val="115000"/>
                        </a:lnSpc>
                        <a:spcAft>
                          <a:spcPts val="0"/>
                        </a:spcAft>
                      </a:pPr>
                      <a:r>
                        <a:rPr lang="ka-GE" sz="800">
                          <a:effectLst/>
                        </a:rPr>
                        <a:t> 01 00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just">
                        <a:lnSpc>
                          <a:spcPct val="115000"/>
                        </a:lnSpc>
                        <a:spcAft>
                          <a:spcPts val="0"/>
                        </a:spcAft>
                      </a:pPr>
                      <a:r>
                        <a:rPr lang="ka-GE" sz="800">
                          <a:effectLst/>
                        </a:rPr>
                        <a:t>მმართველობა და საერთო დანიშნულების ხარჯები</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16</a:t>
                      </a:r>
                      <a:r>
                        <a:rPr lang="ka-GE" sz="800">
                          <a:effectLst/>
                        </a:rPr>
                        <a:t>2</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ka-GE" sz="800">
                          <a:effectLst/>
                        </a:rPr>
                        <a:t>3 852.2</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4 000.0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4 150.0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4 300.0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00808569"/>
                  </a:ext>
                </a:extLst>
              </a:tr>
              <a:tr h="518530">
                <a:tc>
                  <a:txBody>
                    <a:bodyPr/>
                    <a:lstStyle/>
                    <a:p>
                      <a:pPr algn="just">
                        <a:lnSpc>
                          <a:spcPct val="115000"/>
                        </a:lnSpc>
                        <a:spcAft>
                          <a:spcPts val="0"/>
                        </a:spcAft>
                      </a:pPr>
                      <a:r>
                        <a:rPr lang="ru-RU" sz="800">
                          <a:effectLst/>
                        </a:rPr>
                        <a:t> </a:t>
                      </a:r>
                      <a:r>
                        <a:rPr lang="ka-GE" sz="800">
                          <a:effectLst/>
                        </a:rPr>
                        <a:t>02 00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marR="90170" algn="just">
                        <a:lnSpc>
                          <a:spcPct val="107000"/>
                        </a:lnSpc>
                        <a:spcAft>
                          <a:spcPts val="0"/>
                        </a:spcAft>
                      </a:pPr>
                      <a:r>
                        <a:rPr lang="ka-GE" sz="800">
                          <a:effectLst/>
                        </a:rPr>
                        <a:t>თავდაცვა და უსაფრთხოება</a:t>
                      </a:r>
                      <a:endParaRPr lang="ka-GE" sz="1100">
                        <a:solidFill>
                          <a:srgbClr val="000000"/>
                        </a:solidFill>
                        <a:effectLst/>
                        <a:latin typeface="LitNusx" pitchFamily="2" charset="0"/>
                        <a:ea typeface="Calibri" panose="020F0502020204030204" pitchFamily="34" charset="0"/>
                        <a:cs typeface="LitNusx" pitchFamily="2" charset="0"/>
                      </a:endParaRPr>
                    </a:p>
                  </a:txBody>
                  <a:tcPr marL="61784" marR="61784" marT="0" marB="0" anchor="ctr"/>
                </a:tc>
                <a:tc>
                  <a:txBody>
                    <a:bodyPr/>
                    <a:lstStyle/>
                    <a:p>
                      <a:pPr algn="ctr">
                        <a:lnSpc>
                          <a:spcPct val="115000"/>
                        </a:lnSpc>
                        <a:spcAft>
                          <a:spcPts val="0"/>
                        </a:spcAft>
                      </a:pPr>
                      <a:r>
                        <a:rPr lang="en-US" sz="800">
                          <a:effectLst/>
                        </a:rPr>
                        <a:t>6</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ka-GE" sz="800">
                          <a:effectLst/>
                        </a:rPr>
                        <a:t>100</a:t>
                      </a:r>
                      <a:r>
                        <a:rPr lang="en-US" sz="800">
                          <a:effectLst/>
                        </a:rPr>
                        <a:t>.</a:t>
                      </a:r>
                      <a:r>
                        <a:rPr lang="ka-GE" sz="800">
                          <a:effectLst/>
                        </a:rPr>
                        <a:t>3</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105.0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110.0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115.0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04051619"/>
                  </a:ext>
                </a:extLst>
              </a:tr>
              <a:tr h="452178">
                <a:tc>
                  <a:txBody>
                    <a:bodyPr/>
                    <a:lstStyle/>
                    <a:p>
                      <a:pPr algn="just">
                        <a:lnSpc>
                          <a:spcPct val="115000"/>
                        </a:lnSpc>
                        <a:spcAft>
                          <a:spcPts val="0"/>
                        </a:spcAft>
                      </a:pPr>
                      <a:r>
                        <a:rPr lang="ka-GE" sz="800">
                          <a:effectLst/>
                        </a:rPr>
                        <a:t> 03 00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marR="90170" algn="just">
                        <a:lnSpc>
                          <a:spcPct val="107000"/>
                        </a:lnSpc>
                        <a:spcAft>
                          <a:spcPts val="0"/>
                        </a:spcAft>
                      </a:pPr>
                      <a:r>
                        <a:rPr lang="ka-GE" sz="800">
                          <a:effectLst/>
                        </a:rPr>
                        <a:t>ინფრასტრუქტურის განვითარება</a:t>
                      </a:r>
                      <a:endParaRPr lang="ka-GE" sz="1100">
                        <a:solidFill>
                          <a:srgbClr val="000000"/>
                        </a:solidFill>
                        <a:effectLst/>
                        <a:latin typeface="LitNusx" pitchFamily="2" charset="0"/>
                        <a:ea typeface="Calibri" panose="020F0502020204030204" pitchFamily="34" charset="0"/>
                        <a:cs typeface="LitNusx" pitchFamily="2" charset="0"/>
                      </a:endParaRPr>
                    </a:p>
                  </a:txBody>
                  <a:tcPr marL="61784" marR="61784" marT="0" marB="0" anchor="ctr"/>
                </a:tc>
                <a:tc>
                  <a:txBody>
                    <a:bodyPr/>
                    <a:lstStyle/>
                    <a:p>
                      <a:pPr algn="ctr">
                        <a:lnSpc>
                          <a:spcPct val="115000"/>
                        </a:lnSpc>
                        <a:spcAft>
                          <a:spcPts val="0"/>
                        </a:spcAft>
                      </a:pPr>
                      <a:r>
                        <a:rPr lang="en-US" sz="8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ka-GE" sz="800">
                          <a:effectLst/>
                        </a:rPr>
                        <a:t>5 347.6</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5 500.0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5 600.0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5 885.0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6380583"/>
                  </a:ext>
                </a:extLst>
              </a:tr>
              <a:tr h="452178">
                <a:tc>
                  <a:txBody>
                    <a:bodyPr/>
                    <a:lstStyle/>
                    <a:p>
                      <a:pPr algn="just">
                        <a:lnSpc>
                          <a:spcPct val="115000"/>
                        </a:lnSpc>
                        <a:spcAft>
                          <a:spcPts val="0"/>
                        </a:spcAft>
                      </a:pPr>
                      <a:r>
                        <a:rPr lang="ru-RU" sz="800">
                          <a:effectLst/>
                        </a:rPr>
                        <a:t> </a:t>
                      </a:r>
                      <a:r>
                        <a:rPr lang="ka-GE" sz="800">
                          <a:effectLst/>
                        </a:rPr>
                        <a:t>04 00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just">
                        <a:lnSpc>
                          <a:spcPct val="115000"/>
                        </a:lnSpc>
                        <a:spcAft>
                          <a:spcPts val="0"/>
                        </a:spcAft>
                      </a:pPr>
                      <a:r>
                        <a:rPr lang="ka-GE" sz="800">
                          <a:effectLst/>
                        </a:rPr>
                        <a:t>განათლება</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ka-GE" sz="800">
                          <a:effectLst/>
                        </a:rPr>
                        <a:t>443</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en-GB" sz="800">
                          <a:effectLst/>
                        </a:rPr>
                        <a:t>3 476.5</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3 600.0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3 700.0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3 800.0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44127161"/>
                  </a:ext>
                </a:extLst>
              </a:tr>
              <a:tr h="516891">
                <a:tc>
                  <a:txBody>
                    <a:bodyPr/>
                    <a:lstStyle/>
                    <a:p>
                      <a:pPr algn="just">
                        <a:lnSpc>
                          <a:spcPct val="115000"/>
                        </a:lnSpc>
                        <a:spcAft>
                          <a:spcPts val="0"/>
                        </a:spcAft>
                      </a:pPr>
                      <a:r>
                        <a:rPr lang="ru-RU" sz="800">
                          <a:effectLst/>
                        </a:rPr>
                        <a:t> 0</a:t>
                      </a:r>
                      <a:r>
                        <a:rPr lang="ka-GE" sz="800">
                          <a:effectLst/>
                        </a:rPr>
                        <a:t>5</a:t>
                      </a:r>
                      <a:r>
                        <a:rPr lang="ru-RU" sz="800">
                          <a:effectLst/>
                        </a:rPr>
                        <a:t>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just">
                        <a:lnSpc>
                          <a:spcPct val="115000"/>
                        </a:lnSpc>
                        <a:spcAft>
                          <a:spcPts val="0"/>
                        </a:spcAft>
                      </a:pPr>
                      <a:r>
                        <a:rPr lang="ka-GE" sz="800">
                          <a:effectLst/>
                        </a:rPr>
                        <a:t>კულტურა, ახალგაზრდობის ხელშეწყობა  და სპორტი</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278</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en-US" sz="800">
                          <a:effectLst/>
                        </a:rPr>
                        <a:t>2 023.4</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2 050.0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2 150.0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2 200.0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12105535"/>
                  </a:ext>
                </a:extLst>
              </a:tr>
              <a:tr h="294898">
                <a:tc>
                  <a:txBody>
                    <a:bodyPr/>
                    <a:lstStyle/>
                    <a:p>
                      <a:pPr algn="just">
                        <a:lnSpc>
                          <a:spcPct val="115000"/>
                        </a:lnSpc>
                        <a:spcAft>
                          <a:spcPts val="0"/>
                        </a:spcAft>
                      </a:pPr>
                      <a:r>
                        <a:rPr lang="ka-GE" sz="800">
                          <a:effectLst/>
                        </a:rPr>
                        <a:t> 06 00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just">
                        <a:lnSpc>
                          <a:spcPct val="115000"/>
                        </a:lnSpc>
                        <a:spcAft>
                          <a:spcPts val="0"/>
                        </a:spcAft>
                      </a:pPr>
                      <a:r>
                        <a:rPr lang="ka-GE" sz="800">
                          <a:effectLst/>
                        </a:rPr>
                        <a:t>ჯანმრთელობის დაცვა და სოციალური უზრუნველყოფა</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26</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en-US" sz="800">
                          <a:effectLst/>
                        </a:rPr>
                        <a:t>1 100.0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1 145.0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1 190.0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US" sz="800">
                          <a:effectLst/>
                        </a:rPr>
                        <a:t>1 300.0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nSpc>
                          <a:spcPct val="115000"/>
                        </a:lnSpc>
                        <a:spcAft>
                          <a:spcPts val="1000"/>
                        </a:spcAft>
                      </a:pPr>
                      <a:r>
                        <a:rPr lang="ka-GE" sz="1000">
                          <a:effectLst/>
                        </a:rPr>
                        <a:t> </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81108723"/>
                  </a:ext>
                </a:extLst>
              </a:tr>
              <a:tr h="528359">
                <a:tc gridSpan="2">
                  <a:txBody>
                    <a:bodyPr/>
                    <a:lstStyle/>
                    <a:p>
                      <a:pPr algn="ctr">
                        <a:lnSpc>
                          <a:spcPct val="115000"/>
                        </a:lnSpc>
                        <a:spcAft>
                          <a:spcPts val="0"/>
                        </a:spcAft>
                      </a:pPr>
                      <a:r>
                        <a:rPr lang="ru-RU" sz="800">
                          <a:effectLst/>
                        </a:rPr>
                        <a:t>სულ </a:t>
                      </a:r>
                      <a:r>
                        <a:rPr lang="ka-GE" sz="800">
                          <a:effectLst/>
                        </a:rPr>
                        <a:t>ბიუჯეტი</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hMerge="1">
                  <a:txBody>
                    <a:bodyPr/>
                    <a:lstStyle/>
                    <a:p>
                      <a:endParaRPr lang="ka-GE"/>
                    </a:p>
                  </a:txBody>
                  <a:tcPr/>
                </a:tc>
                <a:tc>
                  <a:txBody>
                    <a:bodyPr/>
                    <a:lstStyle/>
                    <a:p>
                      <a:pPr algn="ctr">
                        <a:lnSpc>
                          <a:spcPct val="115000"/>
                        </a:lnSpc>
                        <a:spcAft>
                          <a:spcPts val="0"/>
                        </a:spcAft>
                      </a:pPr>
                      <a:r>
                        <a:rPr lang="ka-GE" sz="800">
                          <a:effectLst/>
                        </a:rPr>
                        <a:t>915</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tc>
                <a:tc>
                  <a:txBody>
                    <a:bodyPr/>
                    <a:lstStyle/>
                    <a:p>
                      <a:pPr algn="ctr">
                        <a:lnSpc>
                          <a:spcPct val="115000"/>
                        </a:lnSpc>
                        <a:spcAft>
                          <a:spcPts val="0"/>
                        </a:spcAft>
                      </a:pPr>
                      <a:r>
                        <a:rPr lang="en-GB" sz="800">
                          <a:effectLst/>
                        </a:rPr>
                        <a:t>15 900.0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16 400.0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17 000.0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ctr">
                        <a:lnSpc>
                          <a:spcPct val="115000"/>
                        </a:lnSpc>
                        <a:spcAft>
                          <a:spcPts val="0"/>
                        </a:spcAft>
                      </a:pPr>
                      <a:r>
                        <a:rPr lang="en-GB" sz="800">
                          <a:effectLst/>
                        </a:rPr>
                        <a:t>17 600.0</a:t>
                      </a:r>
                      <a:endParaRPr lang="ka-GE" sz="10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tc>
                  <a:txBody>
                    <a:bodyPr/>
                    <a:lstStyle/>
                    <a:p>
                      <a:pPr algn="just">
                        <a:lnSpc>
                          <a:spcPct val="115000"/>
                        </a:lnSpc>
                        <a:spcAft>
                          <a:spcPts val="0"/>
                        </a:spcAft>
                      </a:pPr>
                      <a:r>
                        <a:rPr lang="ru-RU" sz="800" dirty="0">
                          <a:effectLst/>
                        </a:rPr>
                        <a:t> </a:t>
                      </a:r>
                      <a:endParaRPr lang="ka-G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tc>
                <a:extLst>
                  <a:ext uri="{0D108BD9-81ED-4DB2-BD59-A6C34878D82A}">
                    <a16:rowId xmlns:a16="http://schemas.microsoft.com/office/drawing/2014/main" val="1070081230"/>
                  </a:ext>
                </a:extLst>
              </a:tr>
            </a:tbl>
          </a:graphicData>
        </a:graphic>
      </p:graphicFrame>
    </p:spTree>
    <p:extLst>
      <p:ext uri="{BB962C8B-B14F-4D97-AF65-F5344CB8AC3E}">
        <p14:creationId xmlns:p14="http://schemas.microsoft.com/office/powerpoint/2010/main" val="214911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279919" y="928973"/>
            <a:ext cx="11485984" cy="4801314"/>
          </a:xfrm>
          <a:prstGeom prst="rect">
            <a:avLst/>
          </a:prstGeom>
        </p:spPr>
        <p:txBody>
          <a:bodyPr wrap="square">
            <a:spAutoFit/>
          </a:bodyPr>
          <a:lstStyle/>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მუნიციპალიტეტის მცხოვრებთაგან 7277 ადამიანი ასაკის პენსიონერია; ინვალიდობის  პენსიონერია 1079  ადამიანი;  186 მოქალაქე ბავშვობიდან ინვალიდია; მოსახლეობის 2014 წლის საყოველთაო აღწერის შედეგების შესაბამისად მუნიციპალიტეტში 7577 ბავშვია 0-დან 14 წლის ჩათვლით. მოსახლეობის 46% ცხოვრობს ქალაქ ახალციხეში. სოფლის მოსახლეობის ძირითადი ნაწილი თვითდასაქმებულია. ახალციხის მუნიციპალიტეტში 569 ოჯახი სოციალურად შეჭირვებულია, რაც მთლიანი მოსახლეობის 9.1%-ია. სოციალურად შეჭირვებულთაგან 1</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95 </a:t>
            </a:r>
            <a:r>
              <a:rPr lang="ka-GE" dirty="0">
                <a:solidFill>
                  <a:srgbClr val="000000"/>
                </a:solidFill>
                <a:ea typeface="Calibri" panose="020F0502020204030204" pitchFamily="34" charset="0"/>
                <a:cs typeface="Sylfaen" panose="010A0502050306030303" pitchFamily="18" charset="0"/>
              </a:rPr>
              <a:t>ადამიანი სარგებლობს სოციალური დახმარებით და ა(ა)იპ „სათნოების სახლში“ უფასო სასადილოს ერთჯერადი კვების მომსახურებით.</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მუნიციპალიტეტი მოიცავს მაღალმთიან ერთ ქალაქს და 29  სოფელს, სადაც ცხოვრობს 13 338 ადამიანი - მუნიციპალიტეტის მოსახლეობის 34,3%. </a:t>
            </a:r>
            <a:endParaRPr lang="ka-GE" sz="2000"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საქართველოს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ორგანულ</a:t>
            </a:r>
            <a:r>
              <a:rPr lang="ka-GE" dirty="0">
                <a:solidFill>
                  <a:srgbClr val="000000"/>
                </a:solidFill>
                <a:ea typeface="Calibri" panose="020F0502020204030204" pitchFamily="34" charset="0"/>
                <a:cs typeface="Sylfaen" panose="010A0502050306030303" pitchFamily="18" charset="0"/>
              </a:rPr>
              <a:t>ი კანონის - „ადგილობრივი თვითმმართველობის  კოდექსი“-ს 151-ე და 152-ე მუხლების საფუძველზე 2014 წლის ივლისში მოხდა ახალციხის მუნიციპალიტეტის ლიკვიდაცია, 2014 წლის ივლისში  მუნიციპალიტეტი გაიყო ორ ნაწილად და ჩამოყალიბდა თვითმმართველ ქალაქად და თვითმმართველ თემად,   ხოლო საქართველოს პარლამენტის 2017 წლის 15 ივნისის N987-</a:t>
            </a:r>
            <a:r>
              <a:rPr lang="en-GB" dirty="0">
                <a:solidFill>
                  <a:srgbClr val="000000"/>
                </a:solidFill>
                <a:latin typeface="Sylfaen" panose="010A0502050306030303" pitchFamily="18" charset="0"/>
                <a:ea typeface="Calibri" panose="020F0502020204030204" pitchFamily="34" charset="0"/>
                <a:cs typeface="Sylfaen" panose="010A0502050306030303" pitchFamily="18" charset="0"/>
              </a:rPr>
              <a:t>II </a:t>
            </a:r>
            <a:r>
              <a:rPr lang="ka-GE" dirty="0">
                <a:solidFill>
                  <a:srgbClr val="000000"/>
                </a:solidFill>
                <a:ea typeface="Calibri" panose="020F0502020204030204" pitchFamily="34" charset="0"/>
                <a:cs typeface="Sylfaen" panose="010A0502050306030303" pitchFamily="18" charset="0"/>
              </a:rPr>
              <a:t>დადგენილებისა და</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საქართველოს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ორგანულ</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კანონში - „ადგილობრივი თვითმართველობის  კოდექსი“ - განხორციელებული ცვლილებების შესაბამისად  მოხდა ქალაქ ახალციხის მუნიციპალიტეტისა და ახალციხის მუნიციპალიტეტის ერთიან მუნიციპალიტეტად ჩამოყალიბება და მისი ბიუჯეტი 2018 წელს  განისაზღვრა 2</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5.7 </a:t>
            </a:r>
            <a:r>
              <a:rPr lang="ka-GE" dirty="0">
                <a:solidFill>
                  <a:srgbClr val="000000"/>
                </a:solidFill>
                <a:ea typeface="Calibri" panose="020F0502020204030204" pitchFamily="34" charset="0"/>
                <a:cs typeface="Sylfaen" panose="010A0502050306030303" pitchFamily="18" charset="0"/>
              </a:rPr>
              <a:t>მლნ. ლარით.</a:t>
            </a:r>
            <a:endParaRPr lang="ka-GE" sz="2000" dirty="0">
              <a:solidFill>
                <a:srgbClr val="000000"/>
              </a:solidFill>
              <a:effectLst/>
              <a:latin typeface="LitNusx" pitchFamily="2" charset="0"/>
              <a:ea typeface="Calibri" panose="020F0502020204030204" pitchFamily="34" charset="0"/>
              <a:cs typeface="LitNusx" pitchFamily="2" charset="0"/>
            </a:endParaRPr>
          </a:p>
        </p:txBody>
      </p:sp>
      <p:sp>
        <p:nvSpPr>
          <p:cNvPr id="3" name="Rectangle 2"/>
          <p:cNvSpPr/>
          <p:nvPr/>
        </p:nvSpPr>
        <p:spPr>
          <a:xfrm>
            <a:off x="279919" y="5614637"/>
            <a:ext cx="11485984" cy="923330"/>
          </a:xfrm>
          <a:prstGeom prst="rect">
            <a:avLst/>
          </a:prstGeom>
        </p:spPr>
        <p:txBody>
          <a:bodyPr wrap="square">
            <a:spAutoFit/>
          </a:bodyPr>
          <a:lstStyle/>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მუნიციპალიტეტის საქმიანობის ძირითადი მიმართულებაა მიწათმოქმედება და მეცხოველეობა. განვითარებულია ტურიზმი, სოფლის მეურნეობა.  ტურიზმის მზარდი განვითარების გამო ქალაქსა და რიგ სოფლებში განვითარებულია მცირე, ოჯახური სასტუმროების ბიზნესი. </a:t>
            </a:r>
            <a:endParaRPr lang="ka-GE" sz="2000" dirty="0">
              <a:solidFill>
                <a:srgbClr val="000000"/>
              </a:solidFill>
              <a:effectLst/>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4257684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358862" y="914525"/>
            <a:ext cx="11597951" cy="5816977"/>
          </a:xfrm>
          <a:prstGeom prst="rect">
            <a:avLst/>
          </a:prstGeom>
        </p:spPr>
        <p:txBody>
          <a:bodyPr wrap="square">
            <a:spAutoFit/>
          </a:bodyPr>
          <a:lstStyle/>
          <a:p>
            <a:pPr marL="90170" marR="90170" indent="359410" algn="ctr">
              <a:spcAft>
                <a:spcPts val="0"/>
              </a:spcAft>
            </a:pPr>
            <a:r>
              <a:rPr lang="ka-GE" sz="2000" dirty="0">
                <a:solidFill>
                  <a:srgbClr val="000000"/>
                </a:solidFill>
                <a:ea typeface="Calibri" panose="020F0502020204030204" pitchFamily="34" charset="0"/>
                <a:cs typeface="Sylfaen" panose="010A0502050306030303" pitchFamily="18" charset="0"/>
              </a:rPr>
              <a:t>თავი</a:t>
            </a:r>
            <a:r>
              <a:rPr lang="en-US" sz="2000" dirty="0">
                <a:solidFill>
                  <a:srgbClr val="000000"/>
                </a:solidFill>
                <a:latin typeface="Sylfaen" panose="010A0502050306030303" pitchFamily="18" charset="0"/>
                <a:ea typeface="Calibri" panose="020F0502020204030204" pitchFamily="34" charset="0"/>
                <a:cs typeface="Sylfaen" panose="010A0502050306030303" pitchFamily="18" charset="0"/>
              </a:rPr>
              <a:t> II. </a:t>
            </a:r>
            <a:r>
              <a:rPr lang="ka-GE" sz="2000" dirty="0">
                <a:solidFill>
                  <a:srgbClr val="000000"/>
                </a:solidFill>
                <a:ea typeface="Calibri" panose="020F0502020204030204" pitchFamily="34" charset="0"/>
                <a:cs typeface="Sylfaen" panose="010A0502050306030303" pitchFamily="18" charset="0"/>
              </a:rPr>
              <a:t>ძირითადი ფინანსური მაჩვენებლები</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ka-GE" sz="2000"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ka-GE" sz="2000" dirty="0">
                <a:solidFill>
                  <a:srgbClr val="000000"/>
                </a:solidFill>
                <a:ea typeface="Calibri" panose="020F0502020204030204" pitchFamily="34" charset="0"/>
                <a:cs typeface="Sylfaen" panose="010A0502050306030303" pitchFamily="18" charset="0"/>
              </a:rPr>
              <a:t>2.1 შემოსავლების და ხარჯების აგრეგირებული მაჩვენებელი</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ka-GE" sz="2400"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ka-GE" b="1" dirty="0">
                <a:solidFill>
                  <a:srgbClr val="000000"/>
                </a:solidFill>
                <a:ea typeface="Calibri" panose="020F0502020204030204" pitchFamily="34" charset="0"/>
                <a:cs typeface="Sylfaen" panose="010A0502050306030303" pitchFamily="18" charset="0"/>
              </a:rPr>
              <a:t>201</a:t>
            </a:r>
            <a:r>
              <a:rPr lang="en-US" b="1" dirty="0">
                <a:solidFill>
                  <a:srgbClr val="000000"/>
                </a:solidFill>
                <a:latin typeface="Sylfaen" panose="010A0502050306030303" pitchFamily="18" charset="0"/>
                <a:ea typeface="Calibri" panose="020F0502020204030204" pitchFamily="34" charset="0"/>
                <a:cs typeface="Sylfaen" panose="010A0502050306030303" pitchFamily="18" charset="0"/>
              </a:rPr>
              <a:t>7 </a:t>
            </a:r>
            <a:r>
              <a:rPr lang="ka-GE" b="1" dirty="0">
                <a:solidFill>
                  <a:srgbClr val="000000"/>
                </a:solidFill>
                <a:ea typeface="Calibri" panose="020F0502020204030204" pitchFamily="34" charset="0"/>
                <a:cs typeface="Sylfaen" panose="010A0502050306030303" pitchFamily="18" charset="0"/>
              </a:rPr>
              <a:t>წელი - </a:t>
            </a:r>
            <a:r>
              <a:rPr lang="en-US" b="1" dirty="0" err="1">
                <a:solidFill>
                  <a:srgbClr val="000000"/>
                </a:solidFill>
                <a:latin typeface="Sylfaen" panose="010A0502050306030303" pitchFamily="18" charset="0"/>
                <a:ea typeface="Calibri" panose="020F0502020204030204" pitchFamily="34" charset="0"/>
                <a:cs typeface="Sylfaen" panose="010A0502050306030303" pitchFamily="18" charset="0"/>
              </a:rPr>
              <a:t>ბიუჯეტის</a:t>
            </a:r>
            <a:r>
              <a:rPr lang="en-US" b="1"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b="1" dirty="0">
                <a:solidFill>
                  <a:srgbClr val="000000"/>
                </a:solidFill>
                <a:ea typeface="Calibri" panose="020F0502020204030204" pitchFamily="34" charset="0"/>
                <a:cs typeface="Sylfaen" panose="010A0502050306030303" pitchFamily="18" charset="0"/>
              </a:rPr>
              <a:t>შესრულების </a:t>
            </a:r>
            <a:r>
              <a:rPr lang="en-US" b="1" dirty="0" err="1">
                <a:solidFill>
                  <a:srgbClr val="000000"/>
                </a:solidFill>
                <a:latin typeface="Sylfaen" panose="010A0502050306030303" pitchFamily="18" charset="0"/>
                <a:ea typeface="Calibri" panose="020F0502020204030204" pitchFamily="34" charset="0"/>
                <a:cs typeface="Sylfaen" panose="010A0502050306030303" pitchFamily="18" charset="0"/>
              </a:rPr>
              <a:t>ანალიზი</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ctr">
              <a:spcAft>
                <a:spcPts val="0"/>
              </a:spcAft>
            </a:pPr>
            <a:r>
              <a:rPr lang="en-US" b="1" dirty="0">
                <a:solidFill>
                  <a:srgbClr val="000000"/>
                </a:solidFill>
                <a:latin typeface="Sylfaen" panose="010A0502050306030303" pitchFamily="18" charset="0"/>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indent="359410" algn="just">
              <a:spcAft>
                <a:spcPts val="0"/>
              </a:spcAft>
            </a:pPr>
            <a:r>
              <a:rPr lang="ka-GE" dirty="0">
                <a:solidFill>
                  <a:srgbClr val="000000"/>
                </a:solidFill>
                <a:ea typeface="Calibri" panose="020F0502020204030204" pitchFamily="34" charset="0"/>
                <a:cs typeface="Sylfaen" panose="010A0502050306030303" pitchFamily="18" charset="0"/>
              </a:rPr>
              <a:t>ქალაქ ახალციხის მუნიციპალიტეტისა და ახალციხის მუნიციპალიტეტის  2017 წლის ერთიანი ბიუჯეტის შემოსულობები (შემოსავლები, არაფინანსური აქტივების კლება,) განისაზღვრა 19411,4 ათასი ლარით, ფაქტიურმა შესრულებამ შეადგინა  19 800,3 ათასი ლარი, ანუ გეგმა შესრულებულია  102%-ით, </a:t>
            </a:r>
            <a:r>
              <a:rPr lang="ka-GE" dirty="0">
                <a:solidFill>
                  <a:srgbClr val="000000"/>
                </a:solidFill>
                <a:ea typeface="Calibri" panose="020F0502020204030204" pitchFamily="34" charset="0"/>
                <a:cs typeface="LitNusx" pitchFamily="2" charset="0"/>
              </a:rPr>
              <a:t>მათ შორის:</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indent="359410" algn="just">
              <a:spcAft>
                <a:spcPts val="0"/>
              </a:spcAft>
            </a:pPr>
            <a:r>
              <a:rPr lang="ka-GE" dirty="0">
                <a:solidFill>
                  <a:srgbClr val="000000"/>
                </a:solidFill>
                <a:ea typeface="Calibri" panose="020F0502020204030204" pitchFamily="34" charset="0"/>
                <a:cs typeface="LitNusx" pitchFamily="2" charset="0"/>
              </a:rPr>
              <a:t>ბიუჯეტის </a:t>
            </a:r>
            <a:r>
              <a:rPr lang="ka-GE" b="1" dirty="0">
                <a:solidFill>
                  <a:srgbClr val="000000"/>
                </a:solidFill>
                <a:ea typeface="Calibri" panose="020F0502020204030204" pitchFamily="34" charset="0"/>
                <a:cs typeface="LitNusx" pitchFamily="2" charset="0"/>
              </a:rPr>
              <a:t>შემოსავლების</a:t>
            </a:r>
            <a:r>
              <a:rPr lang="ka-GE" dirty="0">
                <a:solidFill>
                  <a:srgbClr val="000000"/>
                </a:solidFill>
                <a:ea typeface="Calibri" panose="020F0502020204030204" pitchFamily="34" charset="0"/>
                <a:cs typeface="LitNusx" pitchFamily="2" charset="0"/>
              </a:rPr>
              <a:t> </a:t>
            </a:r>
            <a:r>
              <a:rPr lang="ka-GE" dirty="0">
                <a:solidFill>
                  <a:srgbClr val="000000"/>
                </a:solidFill>
                <a:latin typeface="AcadNusx" pitchFamily="2" charset="0"/>
                <a:ea typeface="Calibri" panose="020F0502020204030204" pitchFamily="34" charset="0"/>
                <a:cs typeface="AcadNusx" pitchFamily="2" charset="0"/>
              </a:rPr>
              <a:t>(</a:t>
            </a:r>
            <a:r>
              <a:rPr lang="ka-GE" dirty="0">
                <a:solidFill>
                  <a:srgbClr val="000000"/>
                </a:solidFill>
                <a:ea typeface="Calibri" panose="020F0502020204030204" pitchFamily="34" charset="0"/>
                <a:cs typeface="Sylfaen" panose="010A0502050306030303" pitchFamily="18" charset="0"/>
              </a:rPr>
              <a:t>გადასახადები</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გრანტები</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სხვა</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შემოსავლები</a:t>
            </a:r>
            <a:r>
              <a:rPr lang="ka-GE" dirty="0">
                <a:solidFill>
                  <a:srgbClr val="000000"/>
                </a:solidFill>
                <a:latin typeface="AcadNusx" pitchFamily="2" charset="0"/>
                <a:ea typeface="Calibri" panose="020F0502020204030204" pitchFamily="34" charset="0"/>
                <a:cs typeface="AcadNusx" pitchFamily="2" charset="0"/>
              </a:rPr>
              <a:t>)</a:t>
            </a:r>
            <a:r>
              <a:rPr lang="ka-GE" dirty="0">
                <a:solidFill>
                  <a:srgbClr val="000000"/>
                </a:solidFill>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სახით მობილიზებულია </a:t>
            </a:r>
            <a:r>
              <a:rPr lang="en-US" dirty="0">
                <a:solidFill>
                  <a:srgbClr val="000000"/>
                </a:solidFill>
                <a:latin typeface="Sylfaen" panose="010A0502050306030303" pitchFamily="18" charset="0"/>
                <a:ea typeface="Calibri" panose="020F0502020204030204" pitchFamily="34" charset="0"/>
                <a:cs typeface="LitNusx" pitchFamily="2" charset="0"/>
              </a:rPr>
              <a:t>19584.2 </a:t>
            </a:r>
            <a:r>
              <a:rPr lang="en-US" dirty="0">
                <a:solidFill>
                  <a:srgbClr val="000000"/>
                </a:solidFill>
                <a:latin typeface="Sylfaen" panose="010A0502050306030303" pitchFamily="18"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რაც საპროგნოზო მაჩვენებლის (19333.4</a:t>
            </a:r>
            <a:r>
              <a:rPr lang="ka-GE" dirty="0">
                <a:solidFill>
                  <a:srgbClr val="000000"/>
                </a:solidFill>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ათასი</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ლარი</a:t>
            </a:r>
            <a:r>
              <a:rPr lang="ka-GE" dirty="0">
                <a:solidFill>
                  <a:srgbClr val="000000"/>
                </a:solidFill>
                <a:ea typeface="Calibri" panose="020F0502020204030204" pitchFamily="34" charset="0"/>
                <a:cs typeface="AcadNusx" pitchFamily="2" charset="0"/>
              </a:rPr>
              <a:t>)</a:t>
            </a:r>
            <a:r>
              <a:rPr lang="ka-GE" dirty="0">
                <a:solidFill>
                  <a:srgbClr val="000000"/>
                </a:solidFill>
                <a:ea typeface="Calibri" panose="020F0502020204030204" pitchFamily="34" charset="0"/>
                <a:cs typeface="LitNusx" pitchFamily="2" charset="0"/>
              </a:rPr>
              <a:t> </a:t>
            </a:r>
            <a:r>
              <a:rPr lang="en-US" dirty="0">
                <a:solidFill>
                  <a:srgbClr val="000000"/>
                </a:solidFill>
                <a:latin typeface="Sylfaen" panose="010A0502050306030303" pitchFamily="18" charset="0"/>
                <a:ea typeface="Calibri" panose="020F0502020204030204" pitchFamily="34" charset="0"/>
                <a:cs typeface="LitNusx" pitchFamily="2" charset="0"/>
              </a:rPr>
              <a:t> 101.3</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და</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Sylfaen" panose="010A0502050306030303" pitchFamily="18" charset="0"/>
              </a:rPr>
              <a:t>მთლიანი - შემოსულობების 98.9</a:t>
            </a:r>
            <a:r>
              <a:rPr lang="ka-GE" dirty="0">
                <a:solidFill>
                  <a:srgbClr val="000000"/>
                </a:solidFill>
                <a:latin typeface="AcadNusx" pitchFamily="2" charset="0"/>
                <a:ea typeface="Calibri" panose="020F0502020204030204" pitchFamily="34" charset="0"/>
                <a:cs typeface="AcadNusx" pitchFamily="2" charset="0"/>
              </a:rPr>
              <a:t>%-</a:t>
            </a:r>
            <a:r>
              <a:rPr lang="ka-GE" dirty="0">
                <a:solidFill>
                  <a:srgbClr val="000000"/>
                </a:solidFill>
                <a:ea typeface="Calibri" panose="020F0502020204030204" pitchFamily="34" charset="0"/>
                <a:cs typeface="AcadNusx" pitchFamily="2" charset="0"/>
              </a:rPr>
              <a:t>ს</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შეადგენს.  მათ შორის:</a:t>
            </a:r>
            <a:endParaRPr lang="ka-GE" dirty="0">
              <a:solidFill>
                <a:srgbClr val="000000"/>
              </a:solidFill>
              <a:latin typeface="LitNusx" pitchFamily="2" charset="0"/>
              <a:ea typeface="Calibri" panose="020F0502020204030204" pitchFamily="34" charset="0"/>
              <a:cs typeface="LitNusx" pitchFamily="2" charset="0"/>
            </a:endParaRPr>
          </a:p>
          <a:p>
            <a:pPr marL="90170" indent="359410" algn="just">
              <a:spcAft>
                <a:spcPts val="0"/>
              </a:spcAft>
            </a:pPr>
            <a:r>
              <a:rPr lang="ka-GE" b="1" dirty="0">
                <a:solidFill>
                  <a:srgbClr val="000000"/>
                </a:solidFill>
                <a:ea typeface="Calibri" panose="020F0502020204030204" pitchFamily="34" charset="0"/>
                <a:cs typeface="LitNusx" pitchFamily="2" charset="0"/>
              </a:rPr>
              <a:t>გადასახადების</a:t>
            </a:r>
            <a:r>
              <a:rPr lang="ka-GE" dirty="0">
                <a:solidFill>
                  <a:srgbClr val="000000"/>
                </a:solidFill>
                <a:ea typeface="Calibri" panose="020F0502020204030204" pitchFamily="34" charset="0"/>
                <a:cs typeface="LitNusx" pitchFamily="2" charset="0"/>
              </a:rPr>
              <a:t> სახით მობილიზებულია 7852,1</a:t>
            </a:r>
            <a:r>
              <a:rPr lang="ka-GE" dirty="0">
                <a:solidFill>
                  <a:srgbClr val="000000"/>
                </a:solidFill>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LitNusx" pitchFamily="2" charset="0"/>
              </a:rPr>
              <a:t>ათასი ლარი, რაც საპროგნოზო მაჩვენებლის  (7980,0 </a:t>
            </a:r>
            <a:r>
              <a:rPr lang="ka-GE" dirty="0">
                <a:solidFill>
                  <a:srgbClr val="000000"/>
                </a:solidFill>
                <a:ea typeface="Calibri" panose="020F0502020204030204" pitchFamily="34" charset="0"/>
                <a:cs typeface="Sylfaen" panose="010A0502050306030303" pitchFamily="18" charset="0"/>
              </a:rPr>
              <a:t>ათასი ლარი) 98,4 %-ია.</a:t>
            </a:r>
            <a:r>
              <a:rPr lang="ka-GE" dirty="0">
                <a:solidFill>
                  <a:srgbClr val="000000"/>
                </a:solidFill>
                <a:ea typeface="Calibri" panose="020F0502020204030204" pitchFamily="34" charset="0"/>
                <a:cs typeface="LitNusx" pitchFamily="2" charset="0"/>
              </a:rPr>
              <a:t> საანგარიშო პერიოდში საშემოსავლო გადასახადიდან ბიუჯეტში ფაქტიურად მიღებულია 1810.0 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90170" indent="359410" algn="just">
              <a:spcAft>
                <a:spcPts val="0"/>
              </a:spcAft>
            </a:pPr>
            <a:r>
              <a:rPr lang="ka-GE" dirty="0">
                <a:solidFill>
                  <a:srgbClr val="000000"/>
                </a:solidFill>
                <a:ea typeface="Calibri" panose="020F0502020204030204" pitchFamily="34" charset="0"/>
                <a:cs typeface="LitNusx" pitchFamily="2" charset="0"/>
              </a:rPr>
              <a:t> ქონების გადასახადიდან მიღებულია 6042,1 ათასი ლარი, მათ შორის: საწარმოთა ქონების გადასახადი - 5629,8</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მიწის გადასახადი - 356,5</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ფიზიკურ პირთა ქონების გადასახადი -38,2 ათასი ლარი, უცხოურ საწარმოთა ქონების გადასახადი-17,6 ათასი ლარი.</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5727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102638" y="823069"/>
            <a:ext cx="11793892" cy="2585323"/>
          </a:xfrm>
          <a:prstGeom prst="rect">
            <a:avLst/>
          </a:prstGeom>
        </p:spPr>
        <p:txBody>
          <a:bodyPr wrap="square">
            <a:spAutoFit/>
          </a:bodyPr>
          <a:lstStyle/>
          <a:p>
            <a:pPr marL="90170" indent="359410" algn="just">
              <a:spcAft>
                <a:spcPts val="0"/>
              </a:spcAft>
            </a:pPr>
            <a:r>
              <a:rPr lang="ka-GE" b="1" dirty="0">
                <a:solidFill>
                  <a:srgbClr val="000000"/>
                </a:solidFill>
                <a:ea typeface="Calibri" panose="020F0502020204030204" pitchFamily="34" charset="0"/>
                <a:cs typeface="LitNusx" pitchFamily="2" charset="0"/>
              </a:rPr>
              <a:t>გრანტების</a:t>
            </a:r>
            <a:r>
              <a:rPr lang="ka-GE" dirty="0">
                <a:solidFill>
                  <a:srgbClr val="000000"/>
                </a:solidFill>
                <a:ea typeface="Calibri" panose="020F0502020204030204" pitchFamily="34" charset="0"/>
                <a:cs typeface="LitNusx" pitchFamily="2" charset="0"/>
              </a:rPr>
              <a:t> სახით მიღებულია 10045,4</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მათ შორის: გათანაბრებითი ტრანსფერი - 4531,0</a:t>
            </a:r>
            <a:r>
              <a:rPr lang="ka-GE" dirty="0">
                <a:solidFill>
                  <a:srgbClr val="000000"/>
                </a:solidFill>
                <a:latin typeface="AcadNusx" pitchFamily="2" charset="0"/>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მიზნობრივი ტრანსფერი დელეგირებული უფლებამოსილების განსახორციელებლად 277.0 (ქვეყნის თავდაცვისუნარიანობის ამაღლების ხელშეწყობა 99,0 ათასი ლარი,სამშობლოს დაცვისას  და ომის შემდგომ გარდაცვლილ მეომართა სარიტუალო ხარჯი 10,0 ათასი ლარი, გადამდებ დაავადებათა ეპიდემიოლოგიური კონტროლისათვის – 168,0 ათასი ლარი, </a:t>
            </a:r>
            <a:r>
              <a:rPr lang="ka-GE" dirty="0">
                <a:solidFill>
                  <a:srgbClr val="000000"/>
                </a:solidFill>
                <a:ea typeface="Calibri" panose="020F0502020204030204" pitchFamily="34" charset="0"/>
                <a:cs typeface="Sylfaen" panose="010A0502050306030303" pitchFamily="18" charset="0"/>
              </a:rPr>
              <a:t>საქართველოს რეგიონებში განსახორციელებელი პროექტების ფონდიდან სტიქიის სალიკვიდაციო ღონისძიებებისათვის გამოყოფილი სახსრები (სპეციალური დანიშნულების გრანტები) 5237,4 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90170" indent="359410" algn="just">
              <a:spcAft>
                <a:spcPts val="0"/>
              </a:spcAft>
            </a:pPr>
            <a:r>
              <a:rPr lang="ka-GE" b="1" dirty="0">
                <a:solidFill>
                  <a:srgbClr val="000000"/>
                </a:solidFill>
                <a:ea typeface="Calibri" panose="020F0502020204030204" pitchFamily="34" charset="0"/>
                <a:cs typeface="LitNusx" pitchFamily="2" charset="0"/>
              </a:rPr>
              <a:t>სხვა შემოსავლების</a:t>
            </a:r>
            <a:r>
              <a:rPr lang="ka-GE" dirty="0">
                <a:solidFill>
                  <a:srgbClr val="000000"/>
                </a:solidFill>
                <a:ea typeface="Calibri" panose="020F0502020204030204" pitchFamily="34" charset="0"/>
                <a:cs typeface="LitNusx" pitchFamily="2" charset="0"/>
              </a:rPr>
              <a:t> სახით მობილიზებულია 1730,0</a:t>
            </a:r>
            <a:r>
              <a:rPr lang="ka-GE" dirty="0">
                <a:solidFill>
                  <a:srgbClr val="000000"/>
                </a:solidFill>
                <a:ea typeface="Calibri" panose="020F0502020204030204" pitchFamily="34" charset="0"/>
                <a:cs typeface="AcadNusx" pitchFamily="2" charset="0"/>
              </a:rPr>
              <a:t> </a:t>
            </a:r>
            <a:r>
              <a:rPr lang="ka-GE" dirty="0">
                <a:solidFill>
                  <a:srgbClr val="000000"/>
                </a:solidFill>
                <a:ea typeface="Calibri" panose="020F0502020204030204" pitchFamily="34" charset="0"/>
                <a:cs typeface="LitNusx" pitchFamily="2" charset="0"/>
              </a:rPr>
              <a:t>ათასი ლარი, რაც საპროგნოზო მაჩვენებლის - 1308</a:t>
            </a:r>
            <a:r>
              <a:rPr lang="ka-GE" dirty="0">
                <a:solidFill>
                  <a:srgbClr val="000000"/>
                </a:solidFill>
                <a:ea typeface="Calibri" panose="020F0502020204030204" pitchFamily="34" charset="0"/>
                <a:cs typeface="AcadNusx" pitchFamily="2" charset="0"/>
              </a:rPr>
              <a:t>.0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ათასი</a:t>
            </a:r>
            <a:r>
              <a:rPr lang="en-US" dirty="0">
                <a:solidFill>
                  <a:srgbClr val="000000"/>
                </a:solidFill>
                <a:latin typeface="AcadNusx" pitchFamily="2" charset="0"/>
                <a:ea typeface="Calibri" panose="020F0502020204030204" pitchFamily="34" charset="0"/>
                <a:cs typeface="Acad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ლარის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132,3</a:t>
            </a:r>
            <a:r>
              <a:rPr lang="ka-GE" dirty="0">
                <a:solidFill>
                  <a:srgbClr val="000000"/>
                </a:solidFill>
                <a:ea typeface="Calibri" panose="020F0502020204030204" pitchFamily="34" charset="0"/>
                <a:cs typeface="LitNusx" pitchFamily="2" charset="0"/>
              </a:rPr>
              <a:t>%-ია. </a:t>
            </a:r>
            <a:endParaRPr lang="ka-GE" dirty="0">
              <a:solidFill>
                <a:srgbClr val="000000"/>
              </a:solidFill>
              <a:latin typeface="LitNusx" pitchFamily="2" charset="0"/>
              <a:ea typeface="Calibri" panose="020F0502020204030204" pitchFamily="34" charset="0"/>
              <a:cs typeface="LitNusx"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87964527"/>
              </p:ext>
            </p:extLst>
          </p:nvPr>
        </p:nvGraphicFramePr>
        <p:xfrm>
          <a:off x="3139226" y="3121112"/>
          <a:ext cx="5720716" cy="3626485"/>
        </p:xfrm>
        <a:graphic>
          <a:graphicData uri="http://schemas.openxmlformats.org/drawingml/2006/table">
            <a:tbl>
              <a:tblPr firstRow="1" firstCol="1" bandRow="1">
                <a:tableStyleId>{5C22544A-7EE6-4342-B048-85BDC9FD1C3A}</a:tableStyleId>
              </a:tblPr>
              <a:tblGrid>
                <a:gridCol w="1993431">
                  <a:extLst>
                    <a:ext uri="{9D8B030D-6E8A-4147-A177-3AD203B41FA5}">
                      <a16:colId xmlns:a16="http://schemas.microsoft.com/office/drawing/2014/main" val="1024223313"/>
                    </a:ext>
                  </a:extLst>
                </a:gridCol>
                <a:gridCol w="952619">
                  <a:extLst>
                    <a:ext uri="{9D8B030D-6E8A-4147-A177-3AD203B41FA5}">
                      <a16:colId xmlns:a16="http://schemas.microsoft.com/office/drawing/2014/main" val="2331879107"/>
                    </a:ext>
                  </a:extLst>
                </a:gridCol>
                <a:gridCol w="953244">
                  <a:extLst>
                    <a:ext uri="{9D8B030D-6E8A-4147-A177-3AD203B41FA5}">
                      <a16:colId xmlns:a16="http://schemas.microsoft.com/office/drawing/2014/main" val="868351489"/>
                    </a:ext>
                  </a:extLst>
                </a:gridCol>
                <a:gridCol w="953244">
                  <a:extLst>
                    <a:ext uri="{9D8B030D-6E8A-4147-A177-3AD203B41FA5}">
                      <a16:colId xmlns:a16="http://schemas.microsoft.com/office/drawing/2014/main" val="913708483"/>
                    </a:ext>
                  </a:extLst>
                </a:gridCol>
                <a:gridCol w="868178">
                  <a:extLst>
                    <a:ext uri="{9D8B030D-6E8A-4147-A177-3AD203B41FA5}">
                      <a16:colId xmlns:a16="http://schemas.microsoft.com/office/drawing/2014/main" val="298944197"/>
                    </a:ext>
                  </a:extLst>
                </a:gridCol>
              </a:tblGrid>
              <a:tr h="474980">
                <a:tc rowSpan="2">
                  <a:txBody>
                    <a:bodyPr/>
                    <a:lstStyle/>
                    <a:p>
                      <a:pPr algn="just">
                        <a:spcAft>
                          <a:spcPts val="0"/>
                        </a:spcAft>
                      </a:pPr>
                      <a:r>
                        <a:rPr lang="ka-GE" sz="1000">
                          <a:effectLst/>
                        </a:rPr>
                        <a:t> </a:t>
                      </a:r>
                      <a:endParaRPr lang="ka-GE" sz="1200">
                        <a:effectLst/>
                      </a:endParaRPr>
                    </a:p>
                    <a:p>
                      <a:pPr algn="just">
                        <a:spcAft>
                          <a:spcPts val="0"/>
                        </a:spcAft>
                      </a:pPr>
                      <a:r>
                        <a:rPr lang="ka-GE" sz="1000">
                          <a:effectLst/>
                        </a:rPr>
                        <a:t>დასახელება</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tc>
                <a:tc gridSpan="4">
                  <a:txBody>
                    <a:bodyPr/>
                    <a:lstStyle/>
                    <a:p>
                      <a:pPr algn="ctr">
                        <a:spcAft>
                          <a:spcPts val="0"/>
                        </a:spcAft>
                      </a:pPr>
                      <a:r>
                        <a:rPr lang="ka-GE" sz="1000">
                          <a:effectLst/>
                        </a:rPr>
                        <a:t>201</a:t>
                      </a:r>
                      <a:r>
                        <a:rPr lang="en-US" sz="1000">
                          <a:effectLst/>
                        </a:rPr>
                        <a:t>7 </a:t>
                      </a:r>
                      <a:r>
                        <a:rPr lang="ka-GE" sz="1000">
                          <a:effectLst/>
                        </a:rPr>
                        <a:t>წელი</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tc>
                <a:tc hMerge="1">
                  <a:txBody>
                    <a:bodyPr/>
                    <a:lstStyle/>
                    <a:p>
                      <a:endParaRPr lang="ka-GE"/>
                    </a:p>
                  </a:txBody>
                  <a:tcPr/>
                </a:tc>
                <a:tc hMerge="1">
                  <a:txBody>
                    <a:bodyPr/>
                    <a:lstStyle/>
                    <a:p>
                      <a:endParaRPr lang="ka-GE"/>
                    </a:p>
                  </a:txBody>
                  <a:tcPr/>
                </a:tc>
                <a:tc hMerge="1">
                  <a:txBody>
                    <a:bodyPr/>
                    <a:lstStyle/>
                    <a:p>
                      <a:endParaRPr lang="ka-GE"/>
                    </a:p>
                  </a:txBody>
                  <a:tcPr/>
                </a:tc>
                <a:extLst>
                  <a:ext uri="{0D108BD9-81ED-4DB2-BD59-A6C34878D82A}">
                    <a16:rowId xmlns:a16="http://schemas.microsoft.com/office/drawing/2014/main" val="538032027"/>
                  </a:ext>
                </a:extLst>
              </a:tr>
              <a:tr h="479425">
                <a:tc vMerge="1">
                  <a:txBody>
                    <a:bodyPr/>
                    <a:lstStyle/>
                    <a:p>
                      <a:endParaRPr lang="ka-GE"/>
                    </a:p>
                  </a:txBody>
                  <a:tcPr/>
                </a:tc>
                <a:tc>
                  <a:txBody>
                    <a:bodyPr/>
                    <a:lstStyle/>
                    <a:p>
                      <a:pPr algn="ctr">
                        <a:spcAft>
                          <a:spcPts val="0"/>
                        </a:spcAft>
                      </a:pPr>
                      <a:r>
                        <a:rPr lang="ka-GE" sz="1000">
                          <a:effectLst/>
                        </a:rPr>
                        <a:t>გეგმა</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ფაქტი</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tc>
                  <a:txBody>
                    <a:bodyPr/>
                    <a:lstStyle/>
                    <a:p>
                      <a:pPr algn="ctr">
                        <a:spcAft>
                          <a:spcPts val="0"/>
                        </a:spcAft>
                      </a:pPr>
                      <a:r>
                        <a:rPr lang="ka-GE" sz="1000">
                          <a:effectLst/>
                        </a:rPr>
                        <a:t>%</a:t>
                      </a:r>
                      <a:endParaRPr lang="ka-GE" sz="1200">
                        <a:solidFill>
                          <a:srgbClr val="000000"/>
                        </a:solidFill>
                        <a:effectLst/>
                        <a:latin typeface="LitNusx" pitchFamily="2" charset="0"/>
                        <a:ea typeface="Calibri" panose="020F0502020204030204" pitchFamily="34" charset="0"/>
                        <a:cs typeface="LitNusx" pitchFamily="2" charset="0"/>
                      </a:endParaRPr>
                    </a:p>
                  </a:txBody>
                  <a:tcPr marL="68580" marR="68580" marT="0" marB="0" anchor="ctr"/>
                </a:tc>
                <a:extLst>
                  <a:ext uri="{0D108BD9-81ED-4DB2-BD59-A6C34878D82A}">
                    <a16:rowId xmlns:a16="http://schemas.microsoft.com/office/drawing/2014/main" val="42441372"/>
                  </a:ext>
                </a:extLst>
              </a:tr>
              <a:tr h="679450">
                <a:tc>
                  <a:txBody>
                    <a:bodyPr/>
                    <a:lstStyle/>
                    <a:p>
                      <a:pPr>
                        <a:lnSpc>
                          <a:spcPct val="115000"/>
                        </a:lnSpc>
                        <a:spcAft>
                          <a:spcPts val="1000"/>
                        </a:spcAft>
                      </a:pPr>
                      <a:r>
                        <a:rPr lang="ru-RU" sz="1200">
                          <a:effectLst/>
                        </a:rPr>
                        <a:t>შემოსავლები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19333,4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19584,2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250,8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101,3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9934880"/>
                  </a:ext>
                </a:extLst>
              </a:tr>
              <a:tr h="664210">
                <a:tc>
                  <a:txBody>
                    <a:bodyPr/>
                    <a:lstStyle/>
                    <a:p>
                      <a:pPr>
                        <a:lnSpc>
                          <a:spcPct val="115000"/>
                        </a:lnSpc>
                        <a:spcAft>
                          <a:spcPts val="1000"/>
                        </a:spcAft>
                      </a:pPr>
                      <a:r>
                        <a:rPr lang="ru-RU" sz="1200">
                          <a:effectLst/>
                        </a:rPr>
                        <a:t> გადასახადები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7980,0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7852,1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-127,9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98,4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7293836"/>
                  </a:ext>
                </a:extLst>
              </a:tr>
              <a:tr h="664210">
                <a:tc>
                  <a:txBody>
                    <a:bodyPr/>
                    <a:lstStyle/>
                    <a:p>
                      <a:pPr>
                        <a:lnSpc>
                          <a:spcPct val="115000"/>
                        </a:lnSpc>
                        <a:spcAft>
                          <a:spcPts val="1000"/>
                        </a:spcAft>
                      </a:pPr>
                      <a:r>
                        <a:rPr lang="ru-RU" sz="1200">
                          <a:effectLst/>
                        </a:rPr>
                        <a:t>   გრანტები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10045,4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10002,1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-43,3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99,6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4434296"/>
                  </a:ext>
                </a:extLst>
              </a:tr>
              <a:tr h="664210">
                <a:tc>
                  <a:txBody>
                    <a:bodyPr/>
                    <a:lstStyle/>
                    <a:p>
                      <a:pPr>
                        <a:lnSpc>
                          <a:spcPct val="115000"/>
                        </a:lnSpc>
                        <a:spcAft>
                          <a:spcPts val="1000"/>
                        </a:spcAft>
                      </a:pPr>
                      <a:r>
                        <a:rPr lang="ru-RU" sz="1200">
                          <a:effectLst/>
                        </a:rPr>
                        <a:t>    სხვა შემოსავლები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1308,0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1730,0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a:effectLst/>
                        </a:rPr>
                        <a:t>422,0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ka-GE" sz="900" dirty="0">
                          <a:effectLst/>
                        </a:rPr>
                        <a:t>132,3</a:t>
                      </a:r>
                      <a:endParaRPr lang="ka-G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4872536"/>
                  </a:ext>
                </a:extLst>
              </a:tr>
            </a:tbl>
          </a:graphicData>
        </a:graphic>
      </p:graphicFrame>
    </p:spTree>
    <p:extLst>
      <p:ext uri="{BB962C8B-B14F-4D97-AF65-F5344CB8AC3E}">
        <p14:creationId xmlns:p14="http://schemas.microsoft.com/office/powerpoint/2010/main" val="252823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3" name="Rectangle 2"/>
          <p:cNvSpPr/>
          <p:nvPr/>
        </p:nvSpPr>
        <p:spPr>
          <a:xfrm>
            <a:off x="354564" y="2051791"/>
            <a:ext cx="11346024" cy="2585323"/>
          </a:xfrm>
          <a:prstGeom prst="rect">
            <a:avLst/>
          </a:prstGeom>
        </p:spPr>
        <p:txBody>
          <a:bodyPr wrap="square">
            <a:spAutoFit/>
          </a:bodyPr>
          <a:lstStyle/>
          <a:p>
            <a:pPr marL="90170" marR="90170" indent="359410" algn="just">
              <a:spcAft>
                <a:spcPts val="0"/>
              </a:spcAft>
            </a:pPr>
            <a:r>
              <a:rPr lang="en-US" b="1" dirty="0" err="1">
                <a:solidFill>
                  <a:srgbClr val="000000"/>
                </a:solidFill>
                <a:latin typeface="Sylfaen" panose="010A0502050306030303" pitchFamily="18" charset="0"/>
                <a:ea typeface="Calibri" panose="020F0502020204030204" pitchFamily="34" charset="0"/>
                <a:cs typeface="Sylfaen" panose="010A0502050306030303" pitchFamily="18" charset="0"/>
              </a:rPr>
              <a:t>არაფინანსური</a:t>
            </a:r>
            <a:r>
              <a:rPr lang="en-US" b="1"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b="1" dirty="0" err="1">
                <a:solidFill>
                  <a:srgbClr val="000000"/>
                </a:solidFill>
                <a:latin typeface="Sylfaen" panose="010A0502050306030303" pitchFamily="18" charset="0"/>
                <a:ea typeface="Calibri" panose="020F0502020204030204" pitchFamily="34" charset="0"/>
                <a:cs typeface="Sylfaen" panose="010A0502050306030303" pitchFamily="18" charset="0"/>
              </a:rPr>
              <a:t>აქტივების</a:t>
            </a:r>
            <a:r>
              <a:rPr lang="en-US" b="1"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b="1" dirty="0">
                <a:solidFill>
                  <a:srgbClr val="000000"/>
                </a:solidFill>
                <a:ea typeface="Calibri" panose="020F0502020204030204" pitchFamily="34" charset="0"/>
                <a:cs typeface="Sylfaen" panose="010A0502050306030303" pitchFamily="18" charset="0"/>
              </a:rPr>
              <a:t>კლები</a:t>
            </a:r>
            <a:r>
              <a:rPr lang="en-US" b="1" dirty="0" err="1">
                <a:solidFill>
                  <a:srgbClr val="000000"/>
                </a:solidFill>
                <a:latin typeface="Sylfaen" panose="010A0502050306030303" pitchFamily="18" charset="0"/>
                <a:ea typeface="Calibri" panose="020F0502020204030204" pitchFamily="34" charset="0"/>
                <a:cs typeface="Sylfaen" panose="010A0502050306030303" pitchFamily="18" charset="0"/>
              </a:rPr>
              <a:t>დან</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201</a:t>
            </a:r>
            <a:r>
              <a:rPr lang="ka-GE" dirty="0">
                <a:solidFill>
                  <a:srgbClr val="000000"/>
                </a:solidFill>
                <a:ea typeface="Calibri" panose="020F0502020204030204" pitchFamily="34" charset="0"/>
                <a:cs typeface="Sylfaen" panose="010A0502050306030303" pitchFamily="18" charset="0"/>
              </a:rPr>
              <a:t>7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წელს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მობილიზებულ</a:t>
            </a:r>
            <a:r>
              <a:rPr lang="ka-GE" dirty="0">
                <a:solidFill>
                  <a:srgbClr val="000000"/>
                </a:solidFill>
                <a:ea typeface="Calibri" panose="020F0502020204030204" pitchFamily="34" charset="0"/>
                <a:cs typeface="Sylfaen" panose="010A0502050306030303" pitchFamily="18" charset="0"/>
              </a:rPr>
              <a:t>ი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იქნა</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AcadNusx" pitchFamily="2" charset="0"/>
              </a:rPr>
              <a:t>216,0</a:t>
            </a:r>
            <a:r>
              <a:rPr lang="ka-GE" dirty="0">
                <a:solidFill>
                  <a:srgbClr val="000000"/>
                </a:solidFill>
                <a:latin typeface="AcadNusx" pitchFamily="2" charset="0"/>
                <a:ea typeface="Calibri" panose="020F0502020204030204" pitchFamily="34" charset="0"/>
                <a:cs typeface="AcadNusx" pitchFamily="2"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ათასი</a:t>
            </a:r>
            <a:r>
              <a:rPr lang="fr-FR" dirty="0">
                <a:solidFill>
                  <a:srgbClr val="000000"/>
                </a:solidFill>
                <a:latin typeface="AcadNusx" pitchFamily="2" charset="0"/>
                <a:ea typeface="Calibri" panose="020F0502020204030204" pitchFamily="34" charset="0"/>
                <a:cs typeface="AcadNusx" pitchFamily="2"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ლარის</a:t>
            </a:r>
            <a:r>
              <a:rPr lang="fr-FR" dirty="0">
                <a:solidFill>
                  <a:srgbClr val="000000"/>
                </a:solidFill>
                <a:latin typeface="AcadNusx" pitchFamily="2" charset="0"/>
                <a:ea typeface="Calibri" panose="020F0502020204030204" pitchFamily="34" charset="0"/>
                <a:cs typeface="AcadNusx" pitchFamily="2"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შემოსავალი</a:t>
            </a:r>
            <a:r>
              <a:rPr lang="ka-GE" dirty="0">
                <a:solidFill>
                  <a:srgbClr val="000000"/>
                </a:solidFill>
                <a:ea typeface="Calibri" panose="020F0502020204030204" pitchFamily="34" charset="0"/>
                <a:cs typeface="Sylfaen" panose="010A0502050306030303" pitchFamily="18" charset="0"/>
              </a:rPr>
              <a:t>, რაც გეგმის (78.0 ათასი ლარის) 276,9%-ია.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მათ</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შორის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ძირითადი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აქტივების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გაყიდვიდან</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მიღებულია</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20,8</a:t>
            </a:r>
            <a:r>
              <a:rPr lang="ka-GE" dirty="0">
                <a:solidFill>
                  <a:srgbClr val="000000"/>
                </a:solidFill>
                <a:latin typeface="AcadNusx" pitchFamily="2" charset="0"/>
                <a:ea typeface="Calibri" panose="020F0502020204030204" pitchFamily="34" charset="0"/>
                <a:cs typeface="Acad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ათასი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ლარი</a:t>
            </a:r>
            <a:r>
              <a:rPr lang="ka-GE" dirty="0">
                <a:solidFill>
                  <a:srgbClr val="000000"/>
                </a:solidFill>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LitNusx" pitchFamily="2" charset="0"/>
              </a:rPr>
              <a:t>არაწარმოებული აქტივების (მიწის) </a:t>
            </a:r>
            <a:r>
              <a:rPr lang="ka-GE" dirty="0">
                <a:solidFill>
                  <a:srgbClr val="000000"/>
                </a:solidFill>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გაყიდვიდან</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 </a:t>
            </a:r>
            <a:r>
              <a:rPr lang="ka-GE" dirty="0">
                <a:solidFill>
                  <a:srgbClr val="000000"/>
                </a:solidFill>
                <a:ea typeface="Calibri" panose="020F0502020204030204" pitchFamily="34" charset="0"/>
                <a:cs typeface="Sylfaen" panose="010A0502050306030303" pitchFamily="18" charset="0"/>
              </a:rPr>
              <a:t>195,3</a:t>
            </a:r>
            <a:r>
              <a:rPr lang="ka-GE" dirty="0">
                <a:solidFill>
                  <a:srgbClr val="000000"/>
                </a:solidFill>
                <a:ea typeface="Calibri" panose="020F0502020204030204" pitchFamily="34" charset="0"/>
                <a:cs typeface="Acad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ათასი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ლარი</a:t>
            </a:r>
            <a:r>
              <a:rPr lang="ka-GE" dirty="0">
                <a:solidFill>
                  <a:srgbClr val="000000"/>
                </a:solidFill>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არაფინანსური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აქტივების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რეალიზაციიდან</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მიღებული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თანხების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წილი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შემოსულობებში</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10,9%-ს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შეადგენს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ka-GE" dirty="0">
                <a:solidFill>
                  <a:srgbClr val="000000"/>
                </a:solidFill>
                <a:ea typeface="Calibri" panose="020F0502020204030204" pitchFamily="34" charset="0"/>
                <a:cs typeface="Sylfaen" panose="010A0502050306030303" pitchFamily="18" charset="0"/>
              </a:rPr>
              <a:t>როგორც ცნობილია 2017 წლის ნოემბერში ახალციხის მუნიციპალიტეტი   შეიქმნა ქალაქის და თემის მუნიციპალიტეტების გაერთიანებით. ამიტომ, 2017 წელი დასრულდა ორი დამოუკიდებელი ბიუჯეტით. აქედან გამომდინარე, შეუძლებელია </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201</a:t>
            </a:r>
            <a:r>
              <a:rPr lang="ka-GE" dirty="0">
                <a:solidFill>
                  <a:srgbClr val="000000"/>
                </a:solidFill>
                <a:ea typeface="Calibri" panose="020F0502020204030204" pitchFamily="34" charset="0"/>
                <a:cs typeface="Sylfaen" panose="010A0502050306030303" pitchFamily="18" charset="0"/>
              </a:rPr>
              <a:t>7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წლის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დასაწყისისთვის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ბიუჯეტის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ანგარიშებზე</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არსებულ</a:t>
            </a:r>
            <a:r>
              <a:rPr lang="ka-GE" dirty="0">
                <a:solidFill>
                  <a:srgbClr val="000000"/>
                </a:solidFill>
                <a:ea typeface="Calibri" panose="020F0502020204030204" pitchFamily="34" charset="0"/>
                <a:cs typeface="Sylfaen" panose="010A0502050306030303" pitchFamily="18" charset="0"/>
              </a:rPr>
              <a:t>ი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ნაშთ</a:t>
            </a:r>
            <a:r>
              <a:rPr lang="ka-GE" dirty="0">
                <a:solidFill>
                  <a:srgbClr val="000000"/>
                </a:solidFill>
                <a:ea typeface="Calibri" panose="020F0502020204030204" pitchFamily="34" charset="0"/>
                <a:cs typeface="Sylfaen" panose="010A0502050306030303" pitchFamily="18" charset="0"/>
              </a:rPr>
              <a:t>ების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მთლიანობაში</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ka-GE" dirty="0">
                <a:solidFill>
                  <a:srgbClr val="000000"/>
                </a:solidFill>
                <a:ea typeface="Calibri" panose="020F0502020204030204" pitchFamily="34" charset="0"/>
                <a:cs typeface="Sylfaen" panose="010A0502050306030303" pitchFamily="18" charset="0"/>
              </a:rPr>
              <a:t>ჩვენება.</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411086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6" y="116427"/>
            <a:ext cx="394841" cy="541958"/>
          </a:xfrm>
          <a:prstGeom prst="rect">
            <a:avLst/>
          </a:prstGeom>
        </p:spPr>
      </p:pic>
      <p:sp>
        <p:nvSpPr>
          <p:cNvPr id="2" name="Rectangle 1"/>
          <p:cNvSpPr/>
          <p:nvPr/>
        </p:nvSpPr>
        <p:spPr>
          <a:xfrm>
            <a:off x="374334" y="658385"/>
            <a:ext cx="11961844" cy="1260345"/>
          </a:xfrm>
          <a:prstGeom prst="rect">
            <a:avLst/>
          </a:prstGeom>
        </p:spPr>
        <p:txBody>
          <a:bodyPr wrap="square">
            <a:spAutoFit/>
          </a:bodyPr>
          <a:lstStyle/>
          <a:p>
            <a:pPr marL="457200" indent="-457200" algn="ctr">
              <a:lnSpc>
                <a:spcPct val="115000"/>
              </a:lnSpc>
              <a:spcAft>
                <a:spcPts val="0"/>
              </a:spcAft>
            </a:pPr>
            <a:r>
              <a:rPr lang="ka-GE" b="1" dirty="0">
                <a:ea typeface="Calibri" panose="020F0502020204030204" pitchFamily="34" charset="0"/>
                <a:cs typeface="Times New Roman" panose="02020603050405020304" pitchFamily="18" charset="0"/>
              </a:rPr>
              <a:t>ცხრილი 2.1</a:t>
            </a:r>
            <a:r>
              <a:rPr lang="ka-GE" dirty="0">
                <a:ea typeface="Calibri" panose="020F0502020204030204" pitchFamily="34" charset="0"/>
                <a:cs typeface="Times New Roman" panose="02020603050405020304" pitchFamily="18" charset="0"/>
              </a:rPr>
              <a:t>  ახალციხის მუნიციპალიტეტის შემოსავლების და ხარჯების      აგრეგირებული მაჩვენებლები</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ctr">
              <a:lnSpc>
                <a:spcPct val="115000"/>
              </a:lnSpc>
              <a:spcAft>
                <a:spcPts val="0"/>
              </a:spcAft>
            </a:pPr>
            <a:r>
              <a:rPr lang="ka-GE" dirty="0">
                <a:ea typeface="Calibri" panose="020F0502020204030204" pitchFamily="34" charset="0"/>
                <a:cs typeface="Times New Roman" panose="02020603050405020304" pitchFamily="18" charset="0"/>
              </a:rPr>
              <a:t>( 2017 წლის ფაქტი, 2018 წლის გეგმა  და 2019-2022 წლების საპროგნოზო მაჩვენებლები, ბიუჯეტის ბალანსი საბიუჯეტო კლასიფიკაციის მიხედვით)</a:t>
            </a:r>
            <a:endParaRPr lang="ka-GE"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ka-GE" sz="1200" b="1" dirty="0">
                <a:ea typeface="Calibri" panose="020F0502020204030204" pitchFamily="34" charset="0"/>
                <a:cs typeface="Times New Roman" panose="02020603050405020304" pitchFamily="18" charset="0"/>
              </a:rPr>
              <a:t>                                                                                                                 </a:t>
            </a:r>
            <a:r>
              <a:rPr lang="ka-GE" sz="800" dirty="0">
                <a:ea typeface="Calibri" panose="020F0502020204030204" pitchFamily="34" charset="0"/>
                <a:cs typeface="Times New Roman" panose="02020603050405020304" pitchFamily="18" charset="0"/>
              </a:rPr>
              <a:t>თანხა ათს ლარებში</a:t>
            </a:r>
            <a:endParaRPr lang="ka-GE"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41442705"/>
              </p:ext>
            </p:extLst>
          </p:nvPr>
        </p:nvGraphicFramePr>
        <p:xfrm>
          <a:off x="1741271" y="1736674"/>
          <a:ext cx="9227973" cy="5056011"/>
        </p:xfrm>
        <a:graphic>
          <a:graphicData uri="http://schemas.openxmlformats.org/drawingml/2006/table">
            <a:tbl>
              <a:tblPr firstRow="1" firstCol="1" bandRow="1">
                <a:tableStyleId>{5C22544A-7EE6-4342-B048-85BDC9FD1C3A}</a:tableStyleId>
              </a:tblPr>
              <a:tblGrid>
                <a:gridCol w="592437">
                  <a:extLst>
                    <a:ext uri="{9D8B030D-6E8A-4147-A177-3AD203B41FA5}">
                      <a16:colId xmlns:a16="http://schemas.microsoft.com/office/drawing/2014/main" val="2565893499"/>
                    </a:ext>
                  </a:extLst>
                </a:gridCol>
                <a:gridCol w="1777308">
                  <a:extLst>
                    <a:ext uri="{9D8B030D-6E8A-4147-A177-3AD203B41FA5}">
                      <a16:colId xmlns:a16="http://schemas.microsoft.com/office/drawing/2014/main" val="321142714"/>
                    </a:ext>
                  </a:extLst>
                </a:gridCol>
                <a:gridCol w="1160879">
                  <a:extLst>
                    <a:ext uri="{9D8B030D-6E8A-4147-A177-3AD203B41FA5}">
                      <a16:colId xmlns:a16="http://schemas.microsoft.com/office/drawing/2014/main" val="3357461897"/>
                    </a:ext>
                  </a:extLst>
                </a:gridCol>
                <a:gridCol w="1160879">
                  <a:extLst>
                    <a:ext uri="{9D8B030D-6E8A-4147-A177-3AD203B41FA5}">
                      <a16:colId xmlns:a16="http://schemas.microsoft.com/office/drawing/2014/main" val="3109220788"/>
                    </a:ext>
                  </a:extLst>
                </a:gridCol>
                <a:gridCol w="1160879">
                  <a:extLst>
                    <a:ext uri="{9D8B030D-6E8A-4147-A177-3AD203B41FA5}">
                      <a16:colId xmlns:a16="http://schemas.microsoft.com/office/drawing/2014/main" val="3171388185"/>
                    </a:ext>
                  </a:extLst>
                </a:gridCol>
                <a:gridCol w="1125812">
                  <a:extLst>
                    <a:ext uri="{9D8B030D-6E8A-4147-A177-3AD203B41FA5}">
                      <a16:colId xmlns:a16="http://schemas.microsoft.com/office/drawing/2014/main" val="1094222936"/>
                    </a:ext>
                  </a:extLst>
                </a:gridCol>
                <a:gridCol w="1125812">
                  <a:extLst>
                    <a:ext uri="{9D8B030D-6E8A-4147-A177-3AD203B41FA5}">
                      <a16:colId xmlns:a16="http://schemas.microsoft.com/office/drawing/2014/main" val="2239143645"/>
                    </a:ext>
                  </a:extLst>
                </a:gridCol>
                <a:gridCol w="1123967">
                  <a:extLst>
                    <a:ext uri="{9D8B030D-6E8A-4147-A177-3AD203B41FA5}">
                      <a16:colId xmlns:a16="http://schemas.microsoft.com/office/drawing/2014/main" val="1792734213"/>
                    </a:ext>
                  </a:extLst>
                </a:gridCol>
              </a:tblGrid>
              <a:tr h="227505">
                <a:tc>
                  <a:txBody>
                    <a:bodyPr/>
                    <a:lstStyle/>
                    <a:p>
                      <a:pPr algn="ctr">
                        <a:lnSpc>
                          <a:spcPct val="115000"/>
                        </a:lnSpc>
                        <a:spcAft>
                          <a:spcPts val="1000"/>
                        </a:spcAft>
                      </a:pPr>
                      <a:r>
                        <a:rPr lang="ru-RU" sz="700">
                          <a:effectLst/>
                        </a:rPr>
                        <a:t>#</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დასახელება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201</a:t>
                      </a:r>
                      <a:r>
                        <a:rPr lang="ka-GE" sz="700">
                          <a:effectLst/>
                        </a:rPr>
                        <a:t>7 </a:t>
                      </a:r>
                      <a:r>
                        <a:rPr lang="ru-RU" sz="700">
                          <a:effectLst/>
                        </a:rPr>
                        <a:t>წლის ფაქტი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201</a:t>
                      </a:r>
                      <a:r>
                        <a:rPr lang="ka-GE" sz="700">
                          <a:effectLst/>
                        </a:rPr>
                        <a:t>8 </a:t>
                      </a:r>
                      <a:r>
                        <a:rPr lang="ru-RU" sz="700">
                          <a:effectLst/>
                        </a:rPr>
                        <a:t>წლის გეგმა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201</a:t>
                      </a:r>
                      <a:r>
                        <a:rPr lang="ka-GE" sz="700">
                          <a:effectLst/>
                        </a:rPr>
                        <a:t>9 </a:t>
                      </a:r>
                      <a:r>
                        <a:rPr lang="ru-RU" sz="700">
                          <a:effectLst/>
                        </a:rPr>
                        <a:t>წლის პროექტი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a:t>
                      </a:r>
                      <a:r>
                        <a:rPr lang="ka-GE" sz="700">
                          <a:effectLst/>
                        </a:rPr>
                        <a:t>20 </a:t>
                      </a:r>
                      <a:r>
                        <a:rPr lang="ru-RU" sz="700">
                          <a:effectLst/>
                        </a:rPr>
                        <a:t>წლის პროგნოზი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202</a:t>
                      </a:r>
                      <a:r>
                        <a:rPr lang="ka-GE" sz="700">
                          <a:effectLst/>
                        </a:rPr>
                        <a:t>1 </a:t>
                      </a:r>
                      <a:r>
                        <a:rPr lang="ru-RU" sz="700">
                          <a:effectLst/>
                        </a:rPr>
                        <a:t>წლის პროგნოზი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ru-RU" sz="700">
                          <a:effectLst/>
                        </a:rPr>
                        <a:t>202</a:t>
                      </a:r>
                      <a:r>
                        <a:rPr lang="ka-GE" sz="700">
                          <a:effectLst/>
                        </a:rPr>
                        <a:t>2 </a:t>
                      </a:r>
                      <a:r>
                        <a:rPr lang="ru-RU" sz="700">
                          <a:effectLst/>
                        </a:rPr>
                        <a:t>წლის პროგნოზი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156952742"/>
                  </a:ext>
                </a:extLst>
              </a:tr>
              <a:tr h="142348">
                <a:tc>
                  <a:txBody>
                    <a:bodyPr/>
                    <a:lstStyle/>
                    <a:p>
                      <a:pPr algn="ctr">
                        <a:lnSpc>
                          <a:spcPct val="115000"/>
                        </a:lnSpc>
                        <a:spcAft>
                          <a:spcPts val="1000"/>
                        </a:spcAft>
                      </a:pPr>
                      <a:r>
                        <a:rPr lang="ru-RU" sz="700">
                          <a:effectLst/>
                        </a:rPr>
                        <a:t>I</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შემოსავლები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19 584,7</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21763,0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15 900.0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16 400.0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17 000.0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17 600.0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030109878"/>
                  </a:ext>
                </a:extLst>
              </a:tr>
              <a:tr h="521486">
                <a:tc>
                  <a:txBody>
                    <a:bodyPr/>
                    <a:lstStyle/>
                    <a:p>
                      <a:pPr algn="ctr">
                        <a:lnSpc>
                          <a:spcPct val="115000"/>
                        </a:lnSpc>
                        <a:spcAft>
                          <a:spcPts val="1000"/>
                        </a:spcAft>
                      </a:pPr>
                      <a:r>
                        <a:rPr lang="ru-RU" sz="700">
                          <a:effectLst/>
                        </a:rPr>
                        <a:t>1.1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გადასახადები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7 852,1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6 950,0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14 038.8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14 500.0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15 000.0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15 500.0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702779709"/>
                  </a:ext>
                </a:extLst>
              </a:tr>
              <a:tr h="142348">
                <a:tc>
                  <a:txBody>
                    <a:bodyPr/>
                    <a:lstStyle/>
                    <a:p>
                      <a:pPr algn="ctr">
                        <a:lnSpc>
                          <a:spcPct val="115000"/>
                        </a:lnSpc>
                        <a:spcAft>
                          <a:spcPts val="1000"/>
                        </a:spcAft>
                      </a:pPr>
                      <a:r>
                        <a:rPr lang="ru-RU" sz="700">
                          <a:effectLst/>
                        </a:rPr>
                        <a:t>1.3</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გრანტები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10 002</a:t>
                      </a:r>
                      <a:r>
                        <a:rPr lang="ka-GE" sz="700">
                          <a:effectLst/>
                        </a:rPr>
                        <a:t>,1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13364,0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270.0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280.0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290.0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300.0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3816415001"/>
                  </a:ext>
                </a:extLst>
              </a:tr>
              <a:tr h="142348">
                <a:tc>
                  <a:txBody>
                    <a:bodyPr/>
                    <a:lstStyle/>
                    <a:p>
                      <a:pPr algn="ctr">
                        <a:lnSpc>
                          <a:spcPct val="115000"/>
                        </a:lnSpc>
                        <a:spcAft>
                          <a:spcPts val="1000"/>
                        </a:spcAft>
                      </a:pPr>
                      <a:r>
                        <a:rPr lang="ru-RU" sz="700">
                          <a:effectLst/>
                        </a:rPr>
                        <a:t>1.4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სხვა </a:t>
                      </a:r>
                      <a:r>
                        <a:rPr lang="ka-GE" sz="700">
                          <a:effectLst/>
                        </a:rPr>
                        <a:t>    </a:t>
                      </a:r>
                      <a:r>
                        <a:rPr lang="ru-RU" sz="700">
                          <a:effectLst/>
                        </a:rPr>
                        <a:t>შემოსავლები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1 730,0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1 449,0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1 481.2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1 620.0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1 710.0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1 800.0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408580288"/>
                  </a:ext>
                </a:extLst>
              </a:tr>
              <a:tr h="142348">
                <a:tc>
                  <a:txBody>
                    <a:bodyPr/>
                    <a:lstStyle/>
                    <a:p>
                      <a:pPr algn="ctr">
                        <a:lnSpc>
                          <a:spcPct val="115000"/>
                        </a:lnSpc>
                        <a:spcAft>
                          <a:spcPts val="1000"/>
                        </a:spcAft>
                      </a:pPr>
                      <a:r>
                        <a:rPr lang="ru-RU" sz="700">
                          <a:effectLst/>
                        </a:rPr>
                        <a:t>II</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ხარჯები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10 431,8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11 227,9</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11 479.4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11 900</a:t>
                      </a:r>
                      <a:r>
                        <a:rPr lang="en-US"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12 300.0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12 700.0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351429187"/>
                  </a:ext>
                </a:extLst>
              </a:tr>
              <a:tr h="822343">
                <a:tc>
                  <a:txBody>
                    <a:bodyPr/>
                    <a:lstStyle/>
                    <a:p>
                      <a:pPr algn="ctr">
                        <a:lnSpc>
                          <a:spcPct val="115000"/>
                        </a:lnSpc>
                        <a:spcAft>
                          <a:spcPts val="1000"/>
                        </a:spcAft>
                      </a:pPr>
                      <a:r>
                        <a:rPr lang="ru-RU" sz="700">
                          <a:effectLst/>
                        </a:rPr>
                        <a:t>2.1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შრომის ანაზღაურება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2093,1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1 926,4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2 </a:t>
                      </a:r>
                      <a:r>
                        <a:rPr lang="ka-GE" sz="700">
                          <a:effectLst/>
                        </a:rPr>
                        <a:t>379</a:t>
                      </a:r>
                      <a:r>
                        <a:rPr lang="en-US" sz="700">
                          <a:effectLst/>
                        </a:rPr>
                        <a:t>.</a:t>
                      </a:r>
                      <a:r>
                        <a:rPr lang="ka-GE" sz="700">
                          <a:effectLst/>
                        </a:rPr>
                        <a:t>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2460.0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2 550.0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2 600.0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293473743"/>
                  </a:ext>
                </a:extLst>
              </a:tr>
              <a:tr h="142348">
                <a:tc>
                  <a:txBody>
                    <a:bodyPr/>
                    <a:lstStyle/>
                    <a:p>
                      <a:pPr algn="ctr">
                        <a:lnSpc>
                          <a:spcPct val="115000"/>
                        </a:lnSpc>
                        <a:spcAft>
                          <a:spcPts val="1000"/>
                        </a:spcAft>
                      </a:pPr>
                      <a:r>
                        <a:rPr lang="ru-RU" sz="700">
                          <a:effectLst/>
                        </a:rPr>
                        <a:t>2.2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საქონელი და მომსახურება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3136,4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3342,7</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3 308.1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3 420.0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3 550.0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3  700.0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941204807"/>
                  </a:ext>
                </a:extLst>
              </a:tr>
              <a:tr h="142348">
                <a:tc>
                  <a:txBody>
                    <a:bodyPr/>
                    <a:lstStyle/>
                    <a:p>
                      <a:pPr algn="ctr">
                        <a:lnSpc>
                          <a:spcPct val="115000"/>
                        </a:lnSpc>
                        <a:spcAft>
                          <a:spcPts val="1000"/>
                        </a:spcAft>
                      </a:pPr>
                      <a:r>
                        <a:rPr lang="ru-RU" sz="700">
                          <a:effectLst/>
                        </a:rPr>
                        <a:t>2.4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პროცენტი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0,9</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114,1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65.5</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60.0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53.0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45.4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4076669103"/>
                  </a:ext>
                </a:extLst>
              </a:tr>
              <a:tr h="142348">
                <a:tc>
                  <a:txBody>
                    <a:bodyPr/>
                    <a:lstStyle/>
                    <a:p>
                      <a:pPr algn="ctr">
                        <a:lnSpc>
                          <a:spcPct val="115000"/>
                        </a:lnSpc>
                        <a:spcAft>
                          <a:spcPts val="1000"/>
                        </a:spcAft>
                      </a:pPr>
                      <a:r>
                        <a:rPr lang="ru-RU" sz="700">
                          <a:effectLst/>
                        </a:rPr>
                        <a:t>2.5</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სუბსიდიები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3309,9</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4069,8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4 405.8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4 </a:t>
                      </a:r>
                      <a:r>
                        <a:rPr lang="ka-GE" sz="700">
                          <a:effectLst/>
                        </a:rPr>
                        <a:t>600</a:t>
                      </a:r>
                      <a:r>
                        <a:rPr lang="en-US" sz="700">
                          <a:effectLst/>
                        </a:rPr>
                        <a:t>.</a:t>
                      </a:r>
                      <a:r>
                        <a:rPr lang="ka-GE"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4 650.0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4 800.6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916650927"/>
                  </a:ext>
                </a:extLst>
              </a:tr>
              <a:tr h="142348">
                <a:tc>
                  <a:txBody>
                    <a:bodyPr/>
                    <a:lstStyle/>
                    <a:p>
                      <a:pPr algn="ctr">
                        <a:lnSpc>
                          <a:spcPct val="115000"/>
                        </a:lnSpc>
                        <a:spcAft>
                          <a:spcPts val="1000"/>
                        </a:spcAft>
                      </a:pPr>
                      <a:r>
                        <a:rPr lang="ru-RU" sz="700">
                          <a:effectLst/>
                        </a:rPr>
                        <a:t>2.6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გრანტები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125,0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a:t>
                      </a:r>
                      <a:r>
                        <a:rPr lang="ka-GE" sz="700">
                          <a:effectLst/>
                        </a:rPr>
                        <a:t>55</a:t>
                      </a:r>
                      <a:r>
                        <a:rPr lang="en-US"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160.0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165.0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170.0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301197434"/>
                  </a:ext>
                </a:extLst>
              </a:tr>
              <a:tr h="142348">
                <a:tc>
                  <a:txBody>
                    <a:bodyPr/>
                    <a:lstStyle/>
                    <a:p>
                      <a:pPr algn="ctr">
                        <a:lnSpc>
                          <a:spcPct val="115000"/>
                        </a:lnSpc>
                        <a:spcAft>
                          <a:spcPts val="1000"/>
                        </a:spcAft>
                      </a:pPr>
                      <a:r>
                        <a:rPr lang="ru-RU" sz="700">
                          <a:effectLst/>
                        </a:rPr>
                        <a:t>2.7</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სოციალური უზრუნველყოფა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596,1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714,8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7</a:t>
                      </a:r>
                      <a:r>
                        <a:rPr lang="ka-GE" sz="700">
                          <a:effectLst/>
                        </a:rPr>
                        <a:t>68</a:t>
                      </a:r>
                      <a:r>
                        <a:rPr lang="en-US" sz="700">
                          <a:effectLst/>
                        </a:rPr>
                        <a:t>.</a:t>
                      </a:r>
                      <a:r>
                        <a:rPr lang="ka-GE" sz="700">
                          <a:effectLst/>
                        </a:rPr>
                        <a:t>9</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800.0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866.0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900.0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397447451"/>
                  </a:ext>
                </a:extLst>
              </a:tr>
              <a:tr h="142348">
                <a:tc>
                  <a:txBody>
                    <a:bodyPr/>
                    <a:lstStyle/>
                    <a:p>
                      <a:pPr algn="ctr">
                        <a:lnSpc>
                          <a:spcPct val="115000"/>
                        </a:lnSpc>
                        <a:spcAft>
                          <a:spcPts val="1000"/>
                        </a:spcAft>
                      </a:pPr>
                      <a:r>
                        <a:rPr lang="ru-RU" sz="700">
                          <a:effectLst/>
                        </a:rPr>
                        <a:t>2.8</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სხვა ხარჯები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11</a:t>
                      </a:r>
                      <a:r>
                        <a:rPr lang="en-US" sz="700">
                          <a:effectLst/>
                        </a:rPr>
                        <a:t>70</a:t>
                      </a:r>
                      <a:r>
                        <a:rPr lang="ka-GE" sz="700">
                          <a:effectLst/>
                        </a:rPr>
                        <a:t>,4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950,1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ka-GE" sz="700">
                          <a:effectLst/>
                        </a:rPr>
                        <a:t>397.0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466.0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ctr">
                        <a:lnSpc>
                          <a:spcPct val="115000"/>
                        </a:lnSpc>
                        <a:spcAft>
                          <a:spcPts val="1000"/>
                        </a:spcAft>
                      </a:pPr>
                      <a:r>
                        <a:rPr lang="en-US" sz="700">
                          <a:effectLst/>
                        </a:rPr>
                        <a:t>484.0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570425614"/>
                  </a:ext>
                </a:extLst>
              </a:tr>
              <a:tr h="142348">
                <a:tc>
                  <a:txBody>
                    <a:bodyPr/>
                    <a:lstStyle/>
                    <a:p>
                      <a:pPr algn="ctr">
                        <a:lnSpc>
                          <a:spcPct val="115000"/>
                        </a:lnSpc>
                        <a:spcAft>
                          <a:spcPts val="1000"/>
                        </a:spcAft>
                      </a:pPr>
                      <a:r>
                        <a:rPr lang="ru-RU" sz="700">
                          <a:effectLst/>
                        </a:rPr>
                        <a:t>III</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საოპერაციო სალდო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9152,9</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3266.2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4</a:t>
                      </a:r>
                      <a:r>
                        <a:rPr lang="en-US" sz="700">
                          <a:effectLst/>
                        </a:rPr>
                        <a:t> </a:t>
                      </a:r>
                      <a:r>
                        <a:rPr lang="ka-GE" sz="700">
                          <a:effectLst/>
                        </a:rPr>
                        <a:t>310</a:t>
                      </a:r>
                      <a:r>
                        <a:rPr lang="en-US" sz="700">
                          <a:effectLst/>
                        </a:rPr>
                        <a:t>.</a:t>
                      </a:r>
                      <a:r>
                        <a:rPr lang="ka-GE" sz="700">
                          <a:effectLst/>
                        </a:rPr>
                        <a:t>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4</a:t>
                      </a:r>
                      <a:r>
                        <a:rPr lang="en-US" sz="700">
                          <a:effectLst/>
                        </a:rPr>
                        <a:t> </a:t>
                      </a:r>
                      <a:r>
                        <a:rPr lang="ka-GE" sz="700">
                          <a:effectLst/>
                        </a:rPr>
                        <a:t>4</a:t>
                      </a:r>
                      <a:r>
                        <a:rPr lang="en-US" sz="700">
                          <a:effectLst/>
                        </a:rPr>
                        <a:t>60.0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4 600.0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4 800.0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402798635"/>
                  </a:ext>
                </a:extLst>
              </a:tr>
              <a:tr h="284697">
                <a:tc>
                  <a:txBody>
                    <a:bodyPr/>
                    <a:lstStyle/>
                    <a:p>
                      <a:pPr algn="ctr">
                        <a:lnSpc>
                          <a:spcPct val="115000"/>
                        </a:lnSpc>
                        <a:spcAft>
                          <a:spcPts val="1000"/>
                        </a:spcAft>
                      </a:pPr>
                      <a:r>
                        <a:rPr lang="ru-RU" sz="700">
                          <a:effectLst/>
                        </a:rPr>
                        <a:t>IV</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არაფინანსური აქტივების ცვლილება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1 10</a:t>
                      </a:r>
                      <a:r>
                        <a:rPr lang="en-US" sz="700">
                          <a:effectLst/>
                        </a:rPr>
                        <a:t>54</a:t>
                      </a:r>
                      <a:r>
                        <a:rPr lang="ka-GE" sz="700">
                          <a:effectLst/>
                        </a:rPr>
                        <a:t>,1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5 992.6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dirty="0">
                          <a:effectLst/>
                        </a:rPr>
                        <a:t>4 310</a:t>
                      </a:r>
                      <a:r>
                        <a:rPr lang="en-US" sz="700" dirty="0">
                          <a:effectLst/>
                        </a:rPr>
                        <a:t>.</a:t>
                      </a:r>
                      <a:r>
                        <a:rPr lang="ka-GE" sz="700" dirty="0">
                          <a:effectLst/>
                        </a:rPr>
                        <a:t>6</a:t>
                      </a:r>
                      <a:endParaRPr lang="ka-G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4</a:t>
                      </a:r>
                      <a:r>
                        <a:rPr lang="en-US" sz="700">
                          <a:effectLst/>
                        </a:rPr>
                        <a:t> </a:t>
                      </a:r>
                      <a:r>
                        <a:rPr lang="ka-GE" sz="700">
                          <a:effectLst/>
                        </a:rPr>
                        <a:t>4</a:t>
                      </a:r>
                      <a:r>
                        <a:rPr lang="en-US" sz="700">
                          <a:effectLst/>
                        </a:rPr>
                        <a:t>60.0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4 600.0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4 800.0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4011837833"/>
                  </a:ext>
                </a:extLst>
              </a:tr>
              <a:tr h="142348">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ზრდაDA</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112</a:t>
                      </a:r>
                      <a:r>
                        <a:rPr lang="en-US" sz="700">
                          <a:effectLst/>
                        </a:rPr>
                        <a:t>70.2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6 062.6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4</a:t>
                      </a:r>
                      <a:r>
                        <a:rPr lang="en-US" sz="700">
                          <a:effectLst/>
                        </a:rPr>
                        <a:t> </a:t>
                      </a:r>
                      <a:r>
                        <a:rPr lang="ka-GE" sz="700">
                          <a:effectLst/>
                        </a:rPr>
                        <a:t>420</a:t>
                      </a:r>
                      <a:r>
                        <a:rPr lang="en-US" sz="700">
                          <a:effectLst/>
                        </a:rPr>
                        <a:t>.</a:t>
                      </a:r>
                      <a:r>
                        <a:rPr lang="ka-GE" sz="700">
                          <a:effectLst/>
                        </a:rPr>
                        <a:t>6</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4 5</a:t>
                      </a:r>
                      <a:r>
                        <a:rPr lang="en-US" sz="700">
                          <a:effectLst/>
                        </a:rPr>
                        <a:t>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4 700.0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4 900.0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871920381"/>
                  </a:ext>
                </a:extLst>
              </a:tr>
              <a:tr h="142348">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კლება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2</a:t>
                      </a:r>
                      <a:r>
                        <a:rPr lang="en-US" sz="700">
                          <a:effectLst/>
                        </a:rPr>
                        <a:t>16,1</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70,00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110.0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114.0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120.0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125.0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385566544"/>
                  </a:ext>
                </a:extLst>
              </a:tr>
              <a:tr h="168682">
                <a:tc>
                  <a:txBody>
                    <a:bodyPr/>
                    <a:lstStyle/>
                    <a:p>
                      <a:pPr algn="ctr">
                        <a:lnSpc>
                          <a:spcPct val="115000"/>
                        </a:lnSpc>
                        <a:spcAft>
                          <a:spcPts val="1000"/>
                        </a:spcAft>
                      </a:pPr>
                      <a:r>
                        <a:rPr lang="ru-RU" sz="700">
                          <a:effectLst/>
                        </a:rPr>
                        <a:t>V</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მთლიანი სალდო</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-1 901,2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-2726.5</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312242111"/>
                  </a:ext>
                </a:extLst>
              </a:tr>
              <a:tr h="168682">
                <a:tc>
                  <a:txBody>
                    <a:bodyPr/>
                    <a:lstStyle/>
                    <a:p>
                      <a:pPr algn="ctr">
                        <a:lnSpc>
                          <a:spcPct val="115000"/>
                        </a:lnSpc>
                        <a:spcAft>
                          <a:spcPts val="1000"/>
                        </a:spcAft>
                      </a:pPr>
                      <a:r>
                        <a:rPr lang="ru-RU" sz="700">
                          <a:effectLst/>
                        </a:rPr>
                        <a:t>VI</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ფინანსური აქტივების ცვლილება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-1 980,4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-2726.5</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715921085"/>
                  </a:ext>
                </a:extLst>
              </a:tr>
              <a:tr h="168682">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ზრდაDA</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4119949798"/>
                  </a:ext>
                </a:extLst>
              </a:tr>
              <a:tr h="168682">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კლება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1 980,4</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2726.5</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736258165"/>
                  </a:ext>
                </a:extLst>
              </a:tr>
              <a:tr h="168682">
                <a:tc>
                  <a:txBody>
                    <a:bodyPr/>
                    <a:lstStyle/>
                    <a:p>
                      <a:pPr algn="ctr">
                        <a:lnSpc>
                          <a:spcPct val="115000"/>
                        </a:lnSpc>
                        <a:spcAft>
                          <a:spcPts val="1000"/>
                        </a:spcAft>
                      </a:pPr>
                      <a:r>
                        <a:rPr lang="ru-RU" sz="700">
                          <a:effectLst/>
                        </a:rPr>
                        <a:t>VII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ვალდებულებების  ცვლილება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-79,2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4131317464"/>
                  </a:ext>
                </a:extLst>
              </a:tr>
              <a:tr h="168682">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ზრდა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2483511711"/>
                  </a:ext>
                </a:extLst>
              </a:tr>
              <a:tr h="168682">
                <a:tc>
                  <a:txBody>
                    <a:bodyPr/>
                    <a:lstStyle/>
                    <a:p>
                      <a:pPr algn="ctr">
                        <a:lnSpc>
                          <a:spcPct val="115000"/>
                        </a:lnSpc>
                        <a:spcAft>
                          <a:spcPts val="1000"/>
                        </a:spcAft>
                      </a:pPr>
                      <a:r>
                        <a:rPr lang="ru-RU" sz="700">
                          <a:effectLst/>
                        </a:rPr>
                        <a:t> </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კლება</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79,2</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ka-GE"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3065481694"/>
                  </a:ext>
                </a:extLst>
              </a:tr>
              <a:tr h="168682">
                <a:tc>
                  <a:txBody>
                    <a:bodyPr/>
                    <a:lstStyle/>
                    <a:p>
                      <a:pPr algn="ctr">
                        <a:lnSpc>
                          <a:spcPct val="115000"/>
                        </a:lnSpc>
                        <a:spcAft>
                          <a:spcPts val="1000"/>
                        </a:spcAft>
                      </a:pPr>
                      <a:r>
                        <a:rPr lang="ru-RU" sz="700">
                          <a:effectLst/>
                        </a:rPr>
                        <a:t>VIII</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15000"/>
                        </a:lnSpc>
                        <a:spcAft>
                          <a:spcPts val="1000"/>
                        </a:spcAft>
                      </a:pPr>
                      <a:r>
                        <a:rPr lang="ru-RU" sz="700">
                          <a:effectLst/>
                        </a:rPr>
                        <a:t>  ბალანსი</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0.0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gn="r">
                        <a:lnSpc>
                          <a:spcPct val="115000"/>
                        </a:lnSpc>
                        <a:spcAft>
                          <a:spcPts val="1000"/>
                        </a:spcAft>
                      </a:pPr>
                      <a:r>
                        <a:rPr lang="en-US" sz="700">
                          <a:effectLst/>
                        </a:rPr>
                        <a:t>0</a:t>
                      </a:r>
                      <a:endParaRPr lang="ka-GE" sz="900">
                        <a:effectLst/>
                        <a:latin typeface="Calibri" panose="020F0502020204030204" pitchFamily="34" charset="0"/>
                        <a:ea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a:effectLst/>
                        <a:latin typeface="Calibri" panose="020F0502020204030204" pitchFamily="34" charset="0"/>
                        <a:cs typeface="Times New Roman" panose="02020603050405020304" pitchFamily="18" charset="0"/>
                      </a:endParaRPr>
                    </a:p>
                  </a:txBody>
                  <a:tcPr marL="53843" marR="53843" marT="0" marB="0" anchor="ctr"/>
                </a:tc>
                <a:tc>
                  <a:txBody>
                    <a:bodyPr/>
                    <a:lstStyle/>
                    <a:p>
                      <a:pPr>
                        <a:lnSpc>
                          <a:spcPct val="107000"/>
                        </a:lnSpc>
                      </a:pPr>
                      <a:endParaRPr lang="ka-GE" sz="900" dirty="0">
                        <a:effectLst/>
                        <a:latin typeface="Calibri" panose="020F0502020204030204" pitchFamily="34" charset="0"/>
                        <a:cs typeface="Times New Roman" panose="02020603050405020304" pitchFamily="18" charset="0"/>
                      </a:endParaRPr>
                    </a:p>
                  </a:txBody>
                  <a:tcPr marL="53843" marR="53843" marT="0" marB="0" anchor="ctr"/>
                </a:tc>
                <a:extLst>
                  <a:ext uri="{0D108BD9-81ED-4DB2-BD59-A6C34878D82A}">
                    <a16:rowId xmlns:a16="http://schemas.microsoft.com/office/drawing/2014/main" val="1602441015"/>
                  </a:ext>
                </a:extLst>
              </a:tr>
            </a:tbl>
          </a:graphicData>
        </a:graphic>
      </p:graphicFrame>
    </p:spTree>
    <p:extLst>
      <p:ext uri="{BB962C8B-B14F-4D97-AF65-F5344CB8AC3E}">
        <p14:creationId xmlns:p14="http://schemas.microsoft.com/office/powerpoint/2010/main" val="502767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838" y="191072"/>
            <a:ext cx="394841" cy="541958"/>
          </a:xfrm>
          <a:prstGeom prst="rect">
            <a:avLst/>
          </a:prstGeom>
        </p:spPr>
      </p:pic>
      <p:sp>
        <p:nvSpPr>
          <p:cNvPr id="2" name="Rectangle 1"/>
          <p:cNvSpPr/>
          <p:nvPr/>
        </p:nvSpPr>
        <p:spPr>
          <a:xfrm>
            <a:off x="438539" y="1466663"/>
            <a:ext cx="11569959" cy="4278094"/>
          </a:xfrm>
          <a:prstGeom prst="rect">
            <a:avLst/>
          </a:prstGeom>
        </p:spPr>
        <p:txBody>
          <a:bodyPr wrap="square">
            <a:spAutoFit/>
          </a:bodyPr>
          <a:lstStyle/>
          <a:p>
            <a:pPr marL="90170" marR="90170" indent="359410" algn="ctr">
              <a:spcAft>
                <a:spcPts val="0"/>
              </a:spcAft>
            </a:pPr>
            <a:r>
              <a:rPr lang="ka-GE" sz="2000" b="1" dirty="0">
                <a:solidFill>
                  <a:srgbClr val="000000"/>
                </a:solidFill>
                <a:ea typeface="Calibri" panose="020F0502020204030204" pitchFamily="34" charset="0"/>
                <a:cs typeface="Sylfaen" panose="010A0502050306030303" pitchFamily="18" charset="0"/>
              </a:rPr>
              <a:t>2.2 გასული და მიმდინარე წლის ბიუჯეტების შესრულება</a:t>
            </a:r>
            <a:endParaRPr lang="ka-GE" dirty="0">
              <a:solidFill>
                <a:srgbClr val="000000"/>
              </a:solidFill>
              <a:latin typeface="LitNusx" pitchFamily="2" charset="0"/>
              <a:ea typeface="Calibri" panose="020F0502020204030204" pitchFamily="34" charset="0"/>
              <a:cs typeface="LitNusx" pitchFamily="2" charset="0"/>
            </a:endParaRPr>
          </a:p>
          <a:p>
            <a:pPr algn="just">
              <a:spcAft>
                <a:spcPts val="0"/>
              </a:spcAft>
            </a:pPr>
            <a:r>
              <a:rPr lang="ka-GE" dirty="0">
                <a:solidFill>
                  <a:srgbClr val="000000"/>
                </a:solidFill>
                <a:ea typeface="Calibri" panose="020F0502020204030204" pitchFamily="34"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indent="359410" algn="just">
              <a:spcAft>
                <a:spcPts val="0"/>
              </a:spcAft>
            </a:pP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201</a:t>
            </a:r>
            <a:r>
              <a:rPr lang="ka-GE" dirty="0">
                <a:solidFill>
                  <a:srgbClr val="000000"/>
                </a:solidFill>
                <a:ea typeface="Calibri" panose="020F0502020204030204" pitchFamily="34" charset="0"/>
                <a:cs typeface="Sylfaen" panose="010A0502050306030303" pitchFamily="18" charset="0"/>
              </a:rPr>
              <a:t>7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წელს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b="1"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გადასახდელების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საკასო</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შესრულების</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მაღალი</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- 86.1%-</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იანი</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მაჩვენებელი</a:t>
            </a:r>
            <a:r>
              <a:rPr lang="fr-FR"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fr-FR" dirty="0" err="1">
                <a:solidFill>
                  <a:srgbClr val="000000"/>
                </a:solidFill>
                <a:latin typeface="Sylfaen" panose="010A0502050306030303" pitchFamily="18" charset="0"/>
                <a:ea typeface="Calibri" panose="020F0502020204030204" pitchFamily="34" charset="0"/>
                <a:cs typeface="Sylfaen" panose="010A0502050306030303" pitchFamily="18" charset="0"/>
              </a:rPr>
              <a:t>დაფიქსირდა</a:t>
            </a:r>
            <a:r>
              <a:rPr lang="ka-GE" dirty="0">
                <a:solidFill>
                  <a:srgbClr val="000000"/>
                </a:solidFill>
                <a:ea typeface="Calibri" panose="020F0502020204030204" pitchFamily="34" charset="0"/>
                <a:cs typeface="Sylfaen" panose="010A0502050306030303" pitchFamily="18" charset="0"/>
              </a:rPr>
              <a:t>. აღსანიშნავია, რომ ეს ბოლო წლების განმავლობაში ყველაზე მაღალი მაჩვენებელია. </a:t>
            </a:r>
            <a:endParaRPr lang="ka-GE" dirty="0">
              <a:solidFill>
                <a:srgbClr val="000000"/>
              </a:solidFill>
              <a:latin typeface="LitNusx" pitchFamily="2" charset="0"/>
              <a:ea typeface="Calibri" panose="020F0502020204030204" pitchFamily="34" charset="0"/>
              <a:cs typeface="LitNusx" pitchFamily="2" charset="0"/>
            </a:endParaRPr>
          </a:p>
          <a:p>
            <a:pPr marL="90170" marR="90170" algn="just">
              <a:spcAft>
                <a:spcPts val="0"/>
              </a:spcAft>
              <a:tabLst>
                <a:tab pos="90170" algn="l"/>
              </a:tabLst>
            </a:pPr>
            <a:r>
              <a:rPr lang="ka-GE" dirty="0">
                <a:solidFill>
                  <a:srgbClr val="000000"/>
                </a:solidFill>
                <a:ea typeface="Times New Roman" panose="02020603050405020304" pitchFamily="18" charset="0"/>
                <a:cs typeface="Sylfaen" panose="010A0502050306030303" pitchFamily="18" charset="0"/>
              </a:rPr>
              <a:t> </a:t>
            </a:r>
            <a:endParaRPr lang="ka-GE" dirty="0">
              <a:solidFill>
                <a:srgbClr val="000000"/>
              </a:solidFill>
              <a:latin typeface="LitNusx" pitchFamily="2" charset="0"/>
              <a:ea typeface="Calibri" panose="020F0502020204030204" pitchFamily="34" charset="0"/>
              <a:cs typeface="LitNusx" pitchFamily="2" charset="0"/>
            </a:endParaRPr>
          </a:p>
          <a:p>
            <a:pPr marL="90170" marR="90170" algn="just">
              <a:spcAft>
                <a:spcPts val="0"/>
              </a:spcAft>
              <a:tabLst>
                <a:tab pos="90170" algn="l"/>
              </a:tabLst>
            </a:pPr>
            <a:r>
              <a:rPr lang="ka-GE" dirty="0">
                <a:solidFill>
                  <a:srgbClr val="000000"/>
                </a:solidFill>
                <a:ea typeface="Times New Roman" panose="02020603050405020304" pitchFamily="18" charset="0"/>
                <a:cs typeface="Sylfaen" panose="010A0502050306030303" pitchFamily="18" charset="0"/>
              </a:rPr>
              <a:t>	ახალციხის </a:t>
            </a:r>
            <a:r>
              <a:rPr lang="ka-GE" dirty="0">
                <a:solidFill>
                  <a:srgbClr val="000000"/>
                </a:solidFill>
                <a:latin typeface="Times New Roman" panose="02020603050405020304" pitchFamily="18" charset="0"/>
                <a:ea typeface="Times New Roman" panose="02020603050405020304" pitchFamily="18" charset="0"/>
                <a:cs typeface="LitNusx" pitchFamily="2" charset="0"/>
              </a:rPr>
              <a:t> </a:t>
            </a:r>
            <a:r>
              <a:rPr lang="ka-GE" dirty="0">
                <a:solidFill>
                  <a:srgbClr val="000000"/>
                </a:solidFill>
                <a:ea typeface="Times New Roman" panose="02020603050405020304" pitchFamily="18" charset="0"/>
                <a:cs typeface="Sylfaen" panose="010A0502050306030303" pitchFamily="18" charset="0"/>
              </a:rPr>
              <a:t>მუნიციპალიტეტის</a:t>
            </a:r>
            <a:r>
              <a:rPr lang="ka-GE" dirty="0">
                <a:solidFill>
                  <a:srgbClr val="000000"/>
                </a:solidFill>
                <a:ea typeface="Calibri" panose="020F0502020204030204" pitchFamily="34" charset="0"/>
                <a:cs typeface="Sylfaen" panose="010A0502050306030303" pitchFamily="18" charset="0"/>
              </a:rPr>
              <a:t> </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201</a:t>
            </a:r>
            <a:r>
              <a:rPr lang="ka-GE" dirty="0">
                <a:solidFill>
                  <a:srgbClr val="000000"/>
                </a:solidFill>
                <a:ea typeface="Calibri" panose="020F0502020204030204" pitchFamily="34" charset="0"/>
                <a:cs typeface="Sylfaen" panose="010A0502050306030303" pitchFamily="18" charset="0"/>
              </a:rPr>
              <a:t>7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წლის</a:t>
            </a:r>
            <a:r>
              <a:rPr lang="en-US" dirty="0">
                <a:solidFill>
                  <a:srgbClr val="000000"/>
                </a:solidFill>
                <a:latin typeface="Sylfaen" panose="010A0502050306030303" pitchFamily="18" charset="0"/>
                <a:ea typeface="Calibri" panose="020F0502020204030204" pitchFamily="34" charset="0"/>
                <a:cs typeface="Sylfaen" panose="010A0502050306030303" pitchFamily="18"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ბიუჯეტით</a:t>
            </a:r>
            <a:r>
              <a:rPr lang="en-US" dirty="0">
                <a:solidFill>
                  <a:srgbClr val="000000"/>
                </a:solidFill>
                <a:latin typeface="LitNusx" pitchFamily="2" charset="0"/>
                <a:ea typeface="Calibri" panose="020F0502020204030204" pitchFamily="34" charset="0"/>
                <a:cs typeface="Lit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გამოყოფილი</a:t>
            </a:r>
            <a:r>
              <a:rPr lang="en-US" dirty="0">
                <a:solidFill>
                  <a:srgbClr val="000000"/>
                </a:solidFill>
                <a:latin typeface="LitNusx" pitchFamily="2" charset="0"/>
                <a:ea typeface="Calibri" panose="020F0502020204030204" pitchFamily="34" charset="0"/>
                <a:cs typeface="Lit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ასიგნებები</a:t>
            </a:r>
            <a:r>
              <a:rPr lang="en-US" dirty="0">
                <a:solidFill>
                  <a:srgbClr val="000000"/>
                </a:solidFill>
                <a:latin typeface="LitNusx" pitchFamily="2" charset="0"/>
                <a:ea typeface="Calibri" panose="020F0502020204030204" pitchFamily="34" charset="0"/>
                <a:cs typeface="LitNusx" pitchFamily="2" charset="0"/>
              </a:rPr>
              <a:t> </a:t>
            </a:r>
            <a:r>
              <a:rPr lang="ka-GE" dirty="0">
                <a:solidFill>
                  <a:srgbClr val="000000"/>
                </a:solidFill>
                <a:ea typeface="Calibri" panose="020F0502020204030204" pitchFamily="34" charset="0"/>
                <a:cs typeface="Sylfaen" panose="010A0502050306030303" pitchFamily="18" charset="0"/>
              </a:rPr>
              <a:t>ფუნქციონალური კლასიფიკაციის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მიხედვით</a:t>
            </a:r>
            <a:r>
              <a:rPr lang="en-US" dirty="0">
                <a:solidFill>
                  <a:srgbClr val="000000"/>
                </a:solidFill>
                <a:latin typeface="LitNusx" pitchFamily="2" charset="0"/>
                <a:ea typeface="Calibri" panose="020F0502020204030204" pitchFamily="34" charset="0"/>
                <a:cs typeface="LitNusx" pitchFamily="2" charset="0"/>
              </a:rPr>
              <a:t> </a:t>
            </a:r>
            <a:r>
              <a:rPr lang="en-US" dirty="0" err="1">
                <a:solidFill>
                  <a:srgbClr val="000000"/>
                </a:solidFill>
                <a:latin typeface="Sylfaen" panose="010A0502050306030303" pitchFamily="18" charset="0"/>
                <a:ea typeface="Calibri" panose="020F0502020204030204" pitchFamily="34" charset="0"/>
                <a:cs typeface="Sylfaen" panose="010A0502050306030303" pitchFamily="18" charset="0"/>
              </a:rPr>
              <a:t>შემდეგნაირად</a:t>
            </a:r>
            <a:r>
              <a:rPr lang="en-US" dirty="0">
                <a:solidFill>
                  <a:srgbClr val="000000"/>
                </a:solidFill>
                <a:latin typeface="LitNusx" pitchFamily="2" charset="0"/>
                <a:ea typeface="Calibri" panose="020F0502020204030204" pitchFamily="34" charset="0"/>
                <a:cs typeface="LitNusx" pitchFamily="2" charset="0"/>
              </a:rPr>
              <a:t> </a:t>
            </a:r>
            <a:r>
              <a:rPr lang="ka-GE" dirty="0">
                <a:solidFill>
                  <a:srgbClr val="000000"/>
                </a:solidFill>
                <a:ea typeface="Calibri" panose="020F0502020204030204" pitchFamily="34" charset="0"/>
                <a:cs typeface="Sylfaen" panose="010A0502050306030303" pitchFamily="18" charset="0"/>
              </a:rPr>
              <a:t>მიიმართა</a:t>
            </a:r>
            <a:r>
              <a:rPr lang="en-US" dirty="0">
                <a:solidFill>
                  <a:srgbClr val="000000"/>
                </a:solidFill>
                <a:latin typeface="LitNusx" pitchFamily="2" charset="0"/>
                <a:ea typeface="Calibri" panose="020F0502020204030204" pitchFamily="34" charset="0"/>
                <a:cs typeface="LitNusx" pitchFamily="2" charset="0"/>
              </a:rPr>
              <a:t>: </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საერთო დანიშნულების სახელმწიფო მომსახურება –  3207,0</a:t>
            </a:r>
            <a:r>
              <a:rPr lang="ka-GE" sz="1600" dirty="0">
                <a:solidFill>
                  <a:srgbClr val="000000"/>
                </a:solidFill>
                <a:latin typeface="Times New Roman" panose="02020603050405020304" pitchFamily="18" charset="0"/>
                <a:ea typeface="Times New Roman" panose="02020603050405020304" pitchFamily="18" charset="0"/>
                <a:cs typeface="LitNusx" pitchFamily="2" charset="0"/>
              </a:rPr>
              <a:t> </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თავდაცვა - 89,8 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ეკონომიკური საქმიანობა – 9287,80</a:t>
            </a:r>
            <a:r>
              <a:rPr lang="ka-GE" sz="1600" dirty="0">
                <a:solidFill>
                  <a:srgbClr val="000000"/>
                </a:solidFill>
                <a:latin typeface="Times New Roman" panose="02020603050405020304" pitchFamily="18" charset="0"/>
                <a:ea typeface="Times New Roman" panose="02020603050405020304" pitchFamily="18" charset="0"/>
                <a:cs typeface="LitNusx" pitchFamily="2" charset="0"/>
              </a:rPr>
              <a:t> </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გარემოს დაცვა –  </a:t>
            </a:r>
            <a:r>
              <a:rPr lang="ka-GE" sz="1600" dirty="0">
                <a:solidFill>
                  <a:srgbClr val="000000"/>
                </a:solidFill>
                <a:ea typeface="Times New Roman" panose="02020603050405020304" pitchFamily="18" charset="0"/>
                <a:cs typeface="LitNusx" pitchFamily="2" charset="0"/>
              </a:rPr>
              <a:t>949,4 </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საბინაო–კომუნალური მეურნეობა – 3037,6</a:t>
            </a:r>
            <a:r>
              <a:rPr lang="ka-GE" sz="1600" dirty="0">
                <a:solidFill>
                  <a:srgbClr val="000000"/>
                </a:solidFill>
                <a:ea typeface="Times New Roman" panose="02020603050405020304" pitchFamily="18" charset="0"/>
                <a:cs typeface="LitNusx" pitchFamily="2" charset="0"/>
              </a:rPr>
              <a:t> </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ჯანმრთელობის დაცვა – </a:t>
            </a:r>
            <a:r>
              <a:rPr lang="ka-GE" sz="1600" dirty="0">
                <a:solidFill>
                  <a:srgbClr val="000000"/>
                </a:solidFill>
                <a:ea typeface="Times New Roman" panose="02020603050405020304" pitchFamily="18" charset="0"/>
                <a:cs typeface="LitNusx" pitchFamily="2" charset="0"/>
              </a:rPr>
              <a:t> 148,7</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დასვენება, კულტურა და რელიგია – 1615,5</a:t>
            </a:r>
            <a:r>
              <a:rPr lang="ka-GE" sz="1600" dirty="0">
                <a:solidFill>
                  <a:srgbClr val="000000"/>
                </a:solidFill>
                <a:latin typeface="Times New Roman" panose="02020603050405020304" pitchFamily="18" charset="0"/>
                <a:ea typeface="Times New Roman" panose="02020603050405020304" pitchFamily="18" charset="0"/>
                <a:cs typeface="LitNusx" pitchFamily="2" charset="0"/>
              </a:rPr>
              <a:t> </a:t>
            </a:r>
            <a:r>
              <a:rPr lang="ka-GE" sz="1600" dirty="0">
                <a:solidFill>
                  <a:srgbClr val="000000"/>
                </a:solidFill>
                <a:ea typeface="Calibri" panose="020F0502020204030204" pitchFamily="34" charset="0"/>
                <a:cs typeface="LitNusx" pitchFamily="2" charset="0"/>
              </a:rPr>
              <a:t>ათასი ლარი;</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განათლება – </a:t>
            </a:r>
            <a:r>
              <a:rPr lang="ka-GE" sz="1600" dirty="0">
                <a:solidFill>
                  <a:srgbClr val="000000"/>
                </a:solidFill>
                <a:ea typeface="Times New Roman" panose="02020603050405020304" pitchFamily="18" charset="0"/>
                <a:cs typeface="LitNusx" pitchFamily="2" charset="0"/>
              </a:rPr>
              <a:t>2673,7 </a:t>
            </a:r>
            <a:r>
              <a:rPr lang="ka-GE" sz="1600" dirty="0">
                <a:solidFill>
                  <a:srgbClr val="000000"/>
                </a:solidFill>
                <a:ea typeface="Calibri" panose="020F0502020204030204" pitchFamily="34" charset="0"/>
                <a:cs typeface="LitNusx" pitchFamily="2" charset="0"/>
              </a:rPr>
              <a:t>ათასი ლარი; </a:t>
            </a:r>
            <a:endParaRPr lang="ka-GE" dirty="0">
              <a:solidFill>
                <a:srgbClr val="000000"/>
              </a:solidFill>
              <a:latin typeface="LitNusx" pitchFamily="2" charset="0"/>
              <a:ea typeface="Calibri" panose="020F0502020204030204" pitchFamily="34" charset="0"/>
              <a:cs typeface="LitNusx" pitchFamily="2" charset="0"/>
            </a:endParaRPr>
          </a:p>
          <a:p>
            <a:pPr marL="342900" lvl="0" indent="-342900" algn="just">
              <a:spcAft>
                <a:spcPts val="0"/>
              </a:spcAft>
              <a:buSzPts val="1200"/>
              <a:buFont typeface="Wingdings" panose="05000000000000000000" pitchFamily="2" charset="2"/>
              <a:buChar char=""/>
            </a:pPr>
            <a:r>
              <a:rPr lang="ka-GE" sz="1600" dirty="0">
                <a:solidFill>
                  <a:srgbClr val="000000"/>
                </a:solidFill>
                <a:ea typeface="Calibri" panose="020F0502020204030204" pitchFamily="34" charset="0"/>
                <a:cs typeface="LitNusx" pitchFamily="2" charset="0"/>
              </a:rPr>
              <a:t>სოციალური დაცვა – 758,9 ათასი</a:t>
            </a:r>
            <a:r>
              <a:rPr lang="ka-GE" sz="1600" dirty="0">
                <a:solidFill>
                  <a:srgbClr val="000000"/>
                </a:solidFill>
                <a:latin typeface="LitNusx" pitchFamily="2" charset="0"/>
                <a:ea typeface="Calibri" panose="020F0502020204030204" pitchFamily="34" charset="0"/>
                <a:cs typeface="LitNusx" pitchFamily="2" charset="0"/>
              </a:rPr>
              <a:t> </a:t>
            </a:r>
            <a:r>
              <a:rPr lang="ka-GE" sz="1600" dirty="0">
                <a:solidFill>
                  <a:srgbClr val="000000"/>
                </a:solidFill>
                <a:ea typeface="Calibri" panose="020F0502020204030204" pitchFamily="34" charset="0"/>
                <a:cs typeface="LitNusx" pitchFamily="2" charset="0"/>
              </a:rPr>
              <a:t>ლარი.</a:t>
            </a:r>
            <a:r>
              <a:rPr lang="ka-GE" sz="1600" dirty="0">
                <a:solidFill>
                  <a:srgbClr val="000000"/>
                </a:solidFill>
                <a:latin typeface="LitNusx" pitchFamily="2" charset="0"/>
                <a:ea typeface="Calibri" panose="020F0502020204030204" pitchFamily="34" charset="0"/>
                <a:cs typeface="LitNusx" pitchFamily="2" charset="0"/>
              </a:rPr>
              <a:t> </a:t>
            </a:r>
            <a:endParaRPr lang="ka-GE" dirty="0">
              <a:solidFill>
                <a:srgbClr val="000000"/>
              </a:solidFill>
              <a:latin typeface="LitNusx" pitchFamily="2" charset="0"/>
              <a:ea typeface="Calibri" panose="020F0502020204030204" pitchFamily="34" charset="0"/>
              <a:cs typeface="LitNusx" pitchFamily="2" charset="0"/>
            </a:endParaRPr>
          </a:p>
        </p:txBody>
      </p:sp>
    </p:spTree>
    <p:extLst>
      <p:ext uri="{BB962C8B-B14F-4D97-AF65-F5344CB8AC3E}">
        <p14:creationId xmlns:p14="http://schemas.microsoft.com/office/powerpoint/2010/main" val="2663755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2985</Words>
  <Application>Microsoft Office PowerPoint</Application>
  <PresentationFormat>Widescreen</PresentationFormat>
  <Paragraphs>504</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AcadMtavr</vt:lpstr>
      <vt:lpstr>AcadNusx</vt:lpstr>
      <vt:lpstr>Arial</vt:lpstr>
      <vt:lpstr>Calibri</vt:lpstr>
      <vt:lpstr>Calibri Light</vt:lpstr>
      <vt:lpstr>LitNusx</vt:lpstr>
      <vt:lpstr>Sylfaen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Levan Miqaberidze</dc:creator>
  <cp:lastModifiedBy>Levan Miqaberidze</cp:lastModifiedBy>
  <cp:revision>19</cp:revision>
  <cp:lastPrinted>2018-11-20T11:46:04Z</cp:lastPrinted>
  <dcterms:created xsi:type="dcterms:W3CDTF">2018-11-20T06:23:34Z</dcterms:created>
  <dcterms:modified xsi:type="dcterms:W3CDTF">2018-11-21T12:53:19Z</dcterms:modified>
</cp:coreProperties>
</file>